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95" autoAdjust="0"/>
  </p:normalViewPr>
  <p:slideViewPr>
    <p:cSldViewPr snapToGrid="0">
      <p:cViewPr varScale="1">
        <p:scale>
          <a:sx n="111" d="100"/>
          <a:sy n="111" d="100"/>
        </p:scale>
        <p:origin x="594" y="102"/>
      </p:cViewPr>
      <p:guideLst>
        <p:guide orient="horz" pos="2160"/>
        <p:guide pos="3840"/>
      </p:guideLst>
    </p:cSldViewPr>
  </p:slideViewPr>
  <p:outlineViewPr>
    <p:cViewPr>
      <p:scale>
        <a:sx n="33" d="100"/>
        <a:sy n="33" d="100"/>
      </p:scale>
      <p:origin x="0" y="-9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309434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FB9252-CB96-4E47-981A-506CEECF5251}"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2693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428505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2736172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315931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FB9252-CB96-4E47-981A-506CEECF5251}"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48899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FB9252-CB96-4E47-981A-506CEECF5251}" type="datetimeFigureOut">
              <a:rPr lang="en-US" smtClean="0"/>
              <a:t>3/2/2020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325145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498840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79316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6459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FB9252-CB96-4E47-981A-506CEECF5251}"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69209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FB9252-CB96-4E47-981A-506CEECF5251}"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05989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FB9252-CB96-4E47-981A-506CEECF5251}"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34064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FB9252-CB96-4E47-981A-506CEECF5251}"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00841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9252-CB96-4E47-981A-506CEECF5251}"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170337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FB9252-CB96-4E47-981A-506CEECF5251}"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6604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FB9252-CB96-4E47-981A-506CEECF5251}"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7463C4-688C-4762-9D80-57CA5DEE6DDA}" type="slidenum">
              <a:rPr lang="en-US" smtClean="0"/>
              <a:t>‹#›</a:t>
            </a:fld>
            <a:endParaRPr lang="en-US"/>
          </a:p>
        </p:txBody>
      </p:sp>
    </p:spTree>
    <p:extLst>
      <p:ext uri="{BB962C8B-B14F-4D97-AF65-F5344CB8AC3E}">
        <p14:creationId xmlns:p14="http://schemas.microsoft.com/office/powerpoint/2010/main" val="41472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DFB9252-CB96-4E47-981A-506CEECF5251}" type="datetimeFigureOut">
              <a:rPr lang="en-US" smtClean="0"/>
              <a:t>3/2/2020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B7463C4-688C-4762-9D80-57CA5DEE6DDA}" type="slidenum">
              <a:rPr lang="en-US" smtClean="0"/>
              <a:t>‹#›</a:t>
            </a:fld>
            <a:endParaRPr lang="en-US"/>
          </a:p>
        </p:txBody>
      </p:sp>
    </p:spTree>
    <p:extLst>
      <p:ext uri="{BB962C8B-B14F-4D97-AF65-F5344CB8AC3E}">
        <p14:creationId xmlns:p14="http://schemas.microsoft.com/office/powerpoint/2010/main" val="32439985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otefligh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3.bp.blogspot.com/-ZC5a5VE0UrU/UY3m8kLjtDI/AAAAAAAAFtw/2_Zmcf43DEw/s1600/screenshot.jpg" TargetMode="External"/><Relationship Id="rId2" Type="http://schemas.openxmlformats.org/officeDocument/2006/relationships/hyperlink" Target="http://www.wave-editor.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eori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imr.ro/" TargetMode="External"/><Relationship Id="rId2" Type="http://schemas.openxmlformats.org/officeDocument/2006/relationships/hyperlink" Target="https://imslp.org/wiki/Main_Pag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858" y="1529541"/>
            <a:ext cx="9144000" cy="3710005"/>
          </a:xfrm>
        </p:spPr>
        <p:txBody>
          <a:bodyPr>
            <a:noAutofit/>
          </a:bodyPr>
          <a:lstStyle/>
          <a:p>
            <a:pPr algn="ctr"/>
            <a:r>
              <a:rPr lang="ro-RO" sz="4000" b="1" dirty="0">
                <a:latin typeface="Times New Roman" panose="02020603050405020304" pitchFamily="18" charset="0"/>
                <a:cs typeface="Times New Roman" panose="02020603050405020304" pitchFamily="18" charset="0"/>
              </a:rPr>
              <a:t>DISCIPLINA OPȚIONALĂ </a:t>
            </a:r>
            <a:r>
              <a:rPr lang="ro-RO" sz="4000" b="1" dirty="0" smtClean="0">
                <a:latin typeface="Times New Roman" panose="02020603050405020304" pitchFamily="18" charset="0"/>
                <a:cs typeface="Times New Roman" panose="02020603050405020304" pitchFamily="18" charset="0"/>
              </a:rPr>
              <a:t/>
            </a:r>
            <a:br>
              <a:rPr lang="ro-RO" sz="4000" b="1"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TEHNOLOGIA INFORMAȚIEI </a:t>
            </a:r>
            <a:r>
              <a:rPr lang="en-US" sz="4000" b="1" dirty="0" smtClean="0">
                <a:latin typeface="Times New Roman" panose="02020603050405020304" pitchFamily="18" charset="0"/>
                <a:cs typeface="Times New Roman" panose="02020603050405020304" pitchFamily="18" charset="0"/>
              </a:rPr>
              <a:t>ȘI </a:t>
            </a:r>
            <a:r>
              <a:rPr lang="en-US" sz="4000" b="1" dirty="0">
                <a:latin typeface="Times New Roman" panose="02020603050405020304" pitchFamily="18" charset="0"/>
                <a:cs typeface="Times New Roman" panose="02020603050405020304" pitchFamily="18" charset="0"/>
              </a:rPr>
              <a:t>A COMUNICAȚIILOR </a:t>
            </a:r>
            <a:r>
              <a:rPr lang="en-US" sz="4000" b="1" dirty="0" smtClean="0">
                <a:latin typeface="Times New Roman" panose="02020603050405020304" pitchFamily="18" charset="0"/>
                <a:cs typeface="Times New Roman" panose="02020603050405020304" pitchFamily="18" charset="0"/>
              </a:rPr>
              <a:t>APLICATĂ </a:t>
            </a:r>
            <a:r>
              <a:rPr lang="en-US" sz="4000" b="1" dirty="0">
                <a:latin typeface="Times New Roman" panose="02020603050405020304" pitchFamily="18" charset="0"/>
                <a:cs typeface="Times New Roman" panose="02020603050405020304" pitchFamily="18" charset="0"/>
              </a:rPr>
              <a:t>ÎN </a:t>
            </a:r>
            <a:r>
              <a:rPr lang="en-US" sz="4000" b="1" dirty="0" smtClean="0">
                <a:latin typeface="Times New Roman" panose="02020603050405020304" pitchFamily="18" charset="0"/>
                <a:cs typeface="Times New Roman" panose="02020603050405020304" pitchFamily="18" charset="0"/>
              </a:rPr>
              <a:t>MUZICĂ</a:t>
            </a:r>
            <a:r>
              <a:rPr lang="ro-RO" sz="4000" b="1" dirty="0" smtClean="0">
                <a:latin typeface="Times New Roman" panose="02020603050405020304" pitchFamily="18" charset="0"/>
                <a:cs typeface="Times New Roman" panose="02020603050405020304" pitchFamily="18" charset="0"/>
              </a:rPr>
              <a:t/>
            </a:r>
            <a:br>
              <a:rPr lang="ro-RO" sz="4000" b="1"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468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10092166" cy="3416300"/>
          </a:xfrm>
        </p:spPr>
        <p:txBody>
          <a:bodyPr>
            <a:normAutofit/>
          </a:bodyPr>
          <a:lstStyle/>
          <a:p>
            <a:pPr algn="just"/>
            <a:r>
              <a:rPr lang="ro-RO" sz="2000" dirty="0">
                <a:latin typeface="Times New Roman" panose="02020603050405020304" pitchFamily="18" charset="0"/>
                <a:cs typeface="Times New Roman" panose="02020603050405020304" pitchFamily="18" charset="0"/>
              </a:rPr>
              <a:t>Obiectivul principal al acestui curs este cunoaşterea şi stăpânirea programelor care au sau pot avea cel mai mare impact în notația (ortografia) muzicală, în dezvoltarea auzului, în mai buna înțelegere și capacitate de utilizare practica a unor noțiuni de teoria muzicii, în dezvoltarea creativității (compoziţie</a:t>
            </a:r>
            <a:r>
              <a:rPr lang="ro-RO"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ro-RO" sz="2000" dirty="0">
                <a:latin typeface="Times New Roman" panose="02020603050405020304" pitchFamily="18" charset="0"/>
                <a:cs typeface="Times New Roman" panose="02020603050405020304" pitchFamily="18" charset="0"/>
              </a:rPr>
              <a:t>Tinerii muzicieni vor avea ocazia de a învăța programe de editare computerizata, cu care să poată scrie, să poată auzi fragmente muzicale create de ei, să aibă noțiuni de instrumentație, transpoziție și orchestrație.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610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V-a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Noteflight.com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1550" y="2866638"/>
            <a:ext cx="5636342" cy="2559377"/>
          </a:xfrm>
        </p:spPr>
        <p:txBody>
          <a:bodyPr>
            <a:normAutofit lnSpcReduction="10000"/>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Noteflight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platformă</a:t>
            </a:r>
            <a:r>
              <a:rPr lang="en-US" sz="2000" dirty="0">
                <a:latin typeface="Times New Roman" panose="02020603050405020304" pitchFamily="18" charset="0"/>
                <a:cs typeface="Times New Roman" panose="02020603050405020304" pitchFamily="18" charset="0"/>
              </a:rPr>
              <a:t> software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scrierea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ascultarea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partiturilor</a:t>
            </a:r>
            <a:r>
              <a:rPr lang="en-US" sz="2000" dirty="0">
                <a:latin typeface="Times New Roman" panose="02020603050405020304" pitchFamily="18" charset="0"/>
                <a:cs typeface="Times New Roman" panose="02020603050405020304" pitchFamily="18" charset="0"/>
              </a:rPr>
              <a:t> direct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browser. El include </a:t>
            </a:r>
            <a:r>
              <a:rPr lang="en-US" sz="2000" dirty="0" err="1">
                <a:latin typeface="Times New Roman" panose="02020603050405020304" pitchFamily="18" charset="0"/>
                <a:cs typeface="Times New Roman" panose="02020603050405020304" pitchFamily="18" charset="0"/>
              </a:rPr>
              <a:t>următoarele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caracteristici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număr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nelimitat</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partituri</a:t>
            </a:r>
            <a:r>
              <a:rPr lang="en-US" sz="2000" dirty="0">
                <a:latin typeface="Times New Roman" panose="02020603050405020304" pitchFamily="18" charset="0"/>
                <a:cs typeface="Times New Roman" panose="02020603050405020304" pitchFamily="18" charset="0"/>
              </a:rPr>
              <a:t>, 15 </a:t>
            </a:r>
            <a:r>
              <a:rPr lang="en-US" sz="2000" dirty="0" err="1">
                <a:latin typeface="Times New Roman" panose="02020603050405020304" pitchFamily="18" charset="0"/>
                <a:cs typeface="Times New Roman" panose="02020603050405020304" pitchFamily="18" charset="0"/>
              </a:rPr>
              <a:t>instrumente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bază</a:t>
            </a:r>
            <a:r>
              <a:rPr lang="en-US" sz="2000" dirty="0">
                <a:latin typeface="Times New Roman" panose="02020603050405020304" pitchFamily="18" charset="0"/>
                <a:cs typeface="Times New Roman" panose="02020603050405020304" pitchFamily="18" charset="0"/>
              </a:rPr>
              <a:t>, 50 </a:t>
            </a:r>
            <a:r>
              <a:rPr lang="en-US" sz="2000" dirty="0" err="1">
                <a:latin typeface="Times New Roman" panose="02020603050405020304" pitchFamily="18" charset="0"/>
                <a:cs typeface="Times New Roman" panose="02020603050405020304" pitchFamily="18" charset="0"/>
              </a:rPr>
              <a:t>instrumente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înaltă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calitate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imprimarea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partiturilor</a:t>
            </a:r>
            <a:r>
              <a:rPr lang="en-US" sz="2000" dirty="0">
                <a:latin typeface="Times New Roman" panose="02020603050405020304" pitchFamily="18" charset="0"/>
                <a:cs typeface="Times New Roman" panose="02020603050405020304" pitchFamily="18" charset="0"/>
              </a:rPr>
              <a:t>, import / export de </a:t>
            </a:r>
            <a:r>
              <a:rPr lang="en-US" sz="2000" dirty="0" err="1">
                <a:latin typeface="Times New Roman" panose="02020603050405020304" pitchFamily="18" charset="0"/>
                <a:cs typeface="Times New Roman" panose="02020603050405020304" pitchFamily="18" charset="0"/>
              </a:rPr>
              <a:t>MusicXML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MIDI, </a:t>
            </a:r>
            <a:r>
              <a:rPr lang="en-US" sz="2000" dirty="0" err="1">
                <a:latin typeface="Times New Roman" panose="02020603050405020304" pitchFamily="18" charset="0"/>
                <a:cs typeface="Times New Roman" panose="02020603050405020304" pitchFamily="18" charset="0"/>
              </a:rPr>
              <a:t>utilizarea</a:t>
            </a:r>
            <a:r>
              <a:rPr lang="en-US" sz="2000" dirty="0">
                <a:latin typeface="Times New Roman" panose="02020603050405020304" pitchFamily="18" charset="0"/>
                <a:cs typeface="Times New Roman" panose="02020603050405020304" pitchFamily="18" charset="0"/>
              </a:rPr>
              <a:t> template-</a:t>
            </a:r>
            <a:r>
              <a:rPr lang="en-US" sz="2000" dirty="0" err="1">
                <a:latin typeface="Times New Roman" panose="02020603050405020304" pitchFamily="18" charset="0"/>
                <a:cs typeface="Times New Roman" panose="02020603050405020304" pitchFamily="18" charset="0"/>
              </a:rPr>
              <a:t>uri</a:t>
            </a:r>
            <a:r>
              <a:rPr lang="en-US" sz="2000" dirty="0">
                <a:latin typeface="Times New Roman" panose="02020603050405020304" pitchFamily="18" charset="0"/>
                <a:cs typeface="Times New Roman" panose="02020603050405020304" pitchFamily="18" charset="0"/>
              </a:rPr>
              <a:t>.</a:t>
            </a:r>
          </a:p>
          <a:p>
            <a:pPr algn="just"/>
            <a:r>
              <a:rPr lang="en-US" sz="2000" u="sng" dirty="0">
                <a:solidFill>
                  <a:schemeClr val="tx1"/>
                </a:solidFill>
                <a:latin typeface="Times New Roman" panose="02020603050405020304" pitchFamily="18" charset="0"/>
                <a:cs typeface="Times New Roman" panose="02020603050405020304" pitchFamily="18" charset="0"/>
                <a:hlinkClick r:id="rId2"/>
              </a:rPr>
              <a:t>http://www.noteflight.com/</a:t>
            </a:r>
            <a:r>
              <a:rPr lang="en-US" sz="2000" u="sng"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srcRect b="6267"/>
          <a:stretch/>
        </p:blipFill>
        <p:spPr bwMode="auto">
          <a:xfrm>
            <a:off x="6601434" y="2602002"/>
            <a:ext cx="5148856"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081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VI-a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Wave Editor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0562" y="2584750"/>
            <a:ext cx="5828071" cy="3712533"/>
          </a:xfrm>
        </p:spPr>
        <p:txBody>
          <a:bodyPr>
            <a:normAutofit/>
          </a:bodyPr>
          <a:lstStyle/>
          <a:p>
            <a:pPr algn="just"/>
            <a:r>
              <a:rPr lang="en-US" sz="2000" dirty="0">
                <a:latin typeface="Times New Roman" panose="02020603050405020304" pitchFamily="18" charset="0"/>
                <a:cs typeface="Times New Roman" panose="02020603050405020304" pitchFamily="18" charset="0"/>
              </a:rPr>
              <a:t>Wave Editor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un software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digitală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fișierelor</a:t>
            </a:r>
            <a:r>
              <a:rPr lang="en-US" sz="2000" dirty="0">
                <a:latin typeface="Times New Roman" panose="02020603050405020304" pitchFamily="18" charset="0"/>
                <a:cs typeface="Times New Roman" panose="02020603050405020304" pitchFamily="18" charset="0"/>
              </a:rPr>
              <a:t> audio. </a:t>
            </a:r>
            <a:r>
              <a:rPr lang="en-US" sz="2000" dirty="0" err="1">
                <a:latin typeface="Times New Roman" panose="02020603050405020304" pitchFamily="18" charset="0"/>
                <a:cs typeface="Times New Roman" panose="02020603050405020304" pitchFamily="18" charset="0"/>
              </a:rPr>
              <a:t>Acesta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oferă</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mediu</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editare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puternic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ușor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utilizat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efectua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editări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tăiere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lipire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decupare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ștergere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unei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părți</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înregistrare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Caracteristica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esențială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WaveEditor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selecție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simplă</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blocuri</a:t>
            </a:r>
            <a:r>
              <a:rPr lang="en-US" sz="2000" dirty="0">
                <a:latin typeface="Times New Roman" panose="02020603050405020304" pitchFamily="18" charset="0"/>
                <a:cs typeface="Times New Roman" panose="02020603050405020304" pitchFamily="18" charset="0"/>
              </a:rPr>
              <a:t> audio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timpul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redării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Editarea</a:t>
            </a:r>
            <a:r>
              <a:rPr lang="en-US" sz="2000" dirty="0">
                <a:latin typeface="Times New Roman" panose="02020603050405020304" pitchFamily="18" charset="0"/>
                <a:cs typeface="Times New Roman" panose="02020603050405020304" pitchFamily="18" charset="0"/>
              </a:rPr>
              <a:t> non-</a:t>
            </a:r>
            <a:r>
              <a:rPr lang="en-US" sz="2000" dirty="0" err="1">
                <a:latin typeface="Times New Roman" panose="02020603050405020304" pitchFamily="18" charset="0"/>
                <a:cs typeface="Times New Roman" panose="02020603050405020304" pitchFamily="18" charset="0"/>
              </a:rPr>
              <a:t>distructivă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efectuați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modificări</a:t>
            </a:r>
            <a:r>
              <a:rPr lang="en-US" sz="2000" dirty="0">
                <a:latin typeface="Times New Roman" panose="02020603050405020304" pitchFamily="18" charset="0"/>
                <a:cs typeface="Times New Roman" panose="02020603050405020304" pitchFamily="18" charset="0"/>
              </a:rPr>
              <a:t> simulate la o </a:t>
            </a:r>
            <a:r>
              <a:rPr lang="en-US" sz="2000" dirty="0" err="1">
                <a:latin typeface="Times New Roman" panose="02020603050405020304" pitchFamily="18" charset="0"/>
                <a:cs typeface="Times New Roman" panose="02020603050405020304" pitchFamily="18" charset="0"/>
              </a:rPr>
              <a:t>pistă</a:t>
            </a:r>
            <a:r>
              <a:rPr lang="en-US" sz="2000" dirty="0">
                <a:latin typeface="Times New Roman" panose="02020603050405020304" pitchFamily="18" charset="0"/>
                <a:cs typeface="Times New Roman" panose="02020603050405020304" pitchFamily="18" charset="0"/>
              </a:rPr>
              <a:t> audio, </a:t>
            </a:r>
            <a:r>
              <a:rPr lang="en-US" sz="2000" dirty="0" err="1">
                <a:latin typeface="Times New Roman" panose="02020603050405020304" pitchFamily="18" charset="0"/>
                <a:cs typeface="Times New Roman" panose="02020603050405020304" pitchFamily="18" charset="0"/>
              </a:rPr>
              <a:t>fără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suprascrie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fișierul</a:t>
            </a:r>
            <a:r>
              <a:rPr lang="en-US" sz="2000" dirty="0">
                <a:latin typeface="Times New Roman" panose="02020603050405020304" pitchFamily="18" charset="0"/>
                <a:cs typeface="Times New Roman" panose="02020603050405020304" pitchFamily="18" charset="0"/>
              </a:rPr>
              <a:t> original.</a:t>
            </a:r>
          </a:p>
          <a:p>
            <a:pPr algn="just"/>
            <a:r>
              <a:rPr lang="ro-RO" sz="2000" u="sng" dirty="0">
                <a:latin typeface="Times New Roman" panose="02020603050405020304" pitchFamily="18" charset="0"/>
                <a:cs typeface="Times New Roman" panose="02020603050405020304" pitchFamily="18" charset="0"/>
                <a:hlinkClick r:id="rId2"/>
              </a:rPr>
              <a:t>http://www.wave-editor.com/</a:t>
            </a:r>
            <a:endParaRPr lang="en-US" sz="20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Imagine 1" descr="http://3.bp.blogspot.com/-ZC5a5VE0UrU/UY3m8kLjtDI/AAAAAAAAFtw/2_Zmcf43DEw/s320/screenshot.jpg">
            <a:hlinkClick r:id="rId3"/>
          </p:cNvPr>
          <p:cNvPicPr/>
          <p:nvPr/>
        </p:nvPicPr>
        <p:blipFill>
          <a:blip r:embed="rId4"/>
          <a:srcRect/>
          <a:stretch>
            <a:fillRect/>
          </a:stretch>
        </p:blipFill>
        <p:spPr bwMode="auto">
          <a:xfrm>
            <a:off x="7450503" y="2584750"/>
            <a:ext cx="3987288" cy="3200400"/>
          </a:xfrm>
          <a:prstGeom prst="rect">
            <a:avLst/>
          </a:prstGeom>
          <a:noFill/>
          <a:ln w="9525">
            <a:noFill/>
            <a:miter lim="800000"/>
            <a:headEnd/>
            <a:tailEnd/>
          </a:ln>
        </p:spPr>
      </p:pic>
    </p:spTree>
    <p:extLst>
      <p:ext uri="{BB962C8B-B14F-4D97-AF65-F5344CB8AC3E}">
        <p14:creationId xmlns:p14="http://schemas.microsoft.com/office/powerpoint/2010/main" val="700419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9067348" cy="915517"/>
          </a:xfrm>
        </p:spPr>
        <p:txBody>
          <a:bodyPr>
            <a:noAutofit/>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VII-a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Teoria.com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documentarea</a:t>
            </a:r>
            <a:r>
              <a:rPr lang="en-US" b="1" dirty="0">
                <a:latin typeface="Times New Roman" panose="02020603050405020304" pitchFamily="18" charset="0"/>
                <a:cs typeface="Times New Roman" panose="02020603050405020304" pitchFamily="18" charset="0"/>
              </a:rPr>
              <a:t> online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8803" y="2489859"/>
            <a:ext cx="5114027" cy="3419235"/>
          </a:xfrm>
        </p:spPr>
        <p:txBody>
          <a:bodyPr>
            <a:normAutofit/>
          </a:bodyPr>
          <a:lstStyle/>
          <a:p>
            <a:pPr algn="just"/>
            <a:r>
              <a:rPr lang="en-US" sz="2000" b="1" dirty="0">
                <a:latin typeface="Times New Roman" panose="02020603050405020304" pitchFamily="18" charset="0"/>
                <a:cs typeface="Times New Roman" panose="02020603050405020304" pitchFamily="18" charset="0"/>
              </a:rPr>
              <a:t>Teoria.com: </a:t>
            </a:r>
            <a:r>
              <a:rPr lang="en-US" sz="2000" b="1" dirty="0" err="1">
                <a:latin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cs typeface="Times New Roman" panose="02020603050405020304" pitchFamily="18" charset="0"/>
              </a:rPr>
              <a:t>cest</a:t>
            </a:r>
            <a:r>
              <a:rPr lang="en-US" sz="2000" dirty="0">
                <a:latin typeface="Times New Roman" panose="02020603050405020304" pitchFamily="18" charset="0"/>
                <a:cs typeface="Times New Roman" panose="02020603050405020304" pitchFamily="18" charset="0"/>
              </a:rPr>
              <a:t> site web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dedicat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studiului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teoria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calculator. El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disponibil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Internet </a:t>
            </a:r>
            <a:r>
              <a:rPr lang="en-US" sz="2000" dirty="0" err="1">
                <a:latin typeface="Times New Roman" panose="02020603050405020304" pitchFamily="18" charset="0"/>
                <a:cs typeface="Times New Roman" panose="02020603050405020304" pitchFamily="18" charset="0"/>
              </a:rPr>
              <a:t>gratuit</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ianuarie</a:t>
            </a:r>
            <a:r>
              <a:rPr lang="en-US" sz="2000" dirty="0">
                <a:latin typeface="Times New Roman" panose="02020603050405020304" pitchFamily="18" charset="0"/>
                <a:cs typeface="Times New Roman" panose="02020603050405020304" pitchFamily="18" charset="0"/>
              </a:rPr>
              <a:t> 1997. Site-</a:t>
            </a:r>
            <a:r>
              <a:rPr lang="en-US" sz="2000" dirty="0" err="1">
                <a:latin typeface="Times New Roman" panose="02020603050405020304" pitchFamily="18" charset="0"/>
                <a:cs typeface="Times New Roman" panose="02020603050405020304" pitchFamily="18" charset="0"/>
              </a:rPr>
              <a:t>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structurat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astfel</a:t>
            </a:r>
            <a:r>
              <a:rPr lang="en-US" sz="2000" dirty="0">
                <a:latin typeface="Times New Roman" panose="02020603050405020304" pitchFamily="18" charset="0"/>
                <a:cs typeface="Times New Roman" panose="02020603050405020304" pitchFamily="18" charset="0"/>
              </a:rPr>
              <a:t>: tutorial(</a:t>
            </a:r>
            <a:r>
              <a:rPr lang="en-US" sz="2000" dirty="0" err="1">
                <a:latin typeface="Times New Roman" panose="02020603050405020304" pitchFamily="18" charset="0"/>
                <a:cs typeface="Times New Roman" panose="02020603050405020304" pitchFamily="18" charset="0"/>
              </a:rPr>
              <a:t>noțiunile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elementare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teoria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aplicarea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exerciții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noțiunile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prezentate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structurate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capitole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dezvoltarea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auzului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creativității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referințe</a:t>
            </a:r>
            <a:r>
              <a:rPr lang="en-US" sz="2000" dirty="0">
                <a:latin typeface="Times New Roman" panose="02020603050405020304" pitchFamily="18" charset="0"/>
                <a:cs typeface="Times New Roman" panose="02020603050405020304" pitchFamily="18" charset="0"/>
              </a:rPr>
              <a:t>.</a:t>
            </a:r>
          </a:p>
          <a:p>
            <a:pPr algn="just"/>
            <a:r>
              <a:rPr lang="en-US" sz="2000" u="sng" dirty="0">
                <a:latin typeface="Times New Roman" panose="02020603050405020304" pitchFamily="18" charset="0"/>
                <a:cs typeface="Times New Roman" panose="02020603050405020304" pitchFamily="18" charset="0"/>
                <a:hlinkClick r:id="rId2"/>
              </a:rPr>
              <a:t>https://www.teoria.com/</a:t>
            </a:r>
            <a:endParaRPr lang="en-US" sz="20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srcRect b="3704"/>
          <a:stretch/>
        </p:blipFill>
        <p:spPr bwMode="auto">
          <a:xfrm>
            <a:off x="5917442" y="2489859"/>
            <a:ext cx="5943600"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78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409" y="2415402"/>
            <a:ext cx="6252712" cy="3844320"/>
          </a:xfrm>
        </p:spPr>
        <p:txBody>
          <a:bodyPr>
            <a:normAutofit lnSpcReduction="10000"/>
          </a:bodyPr>
          <a:lstStyle/>
          <a:p>
            <a:pPr algn="just"/>
            <a:r>
              <a:rPr lang="ro-RO" sz="2000" b="1" dirty="0">
                <a:latin typeface="Times New Roman" panose="02020603050405020304" pitchFamily="18" charset="0"/>
                <a:cs typeface="Times New Roman" panose="02020603050405020304" pitchFamily="18" charset="0"/>
              </a:rPr>
              <a:t>Partituri online și </a:t>
            </a:r>
            <a:r>
              <a:rPr lang="en-US" sz="2000" b="1" dirty="0" err="1">
                <a:latin typeface="Times New Roman" panose="02020603050405020304" pitchFamily="18" charset="0"/>
                <a:cs typeface="Times New Roman" panose="02020603050405020304" pitchFamily="18" charset="0"/>
              </a:rPr>
              <a:t>Asociația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Industriei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Muzicale</a:t>
            </a:r>
            <a:r>
              <a:rPr lang="en-US" sz="2000" b="1" dirty="0">
                <a:latin typeface="Times New Roman" panose="02020603050405020304" pitchFamily="18" charset="0"/>
                <a:cs typeface="Times New Roman" panose="02020603050405020304" pitchFamily="18" charset="0"/>
              </a:rPr>
              <a:t> din </a:t>
            </a:r>
            <a:r>
              <a:rPr lang="en-US" sz="2000" b="1" dirty="0" err="1">
                <a:latin typeface="Times New Roman" panose="02020603050405020304" pitchFamily="18" charset="0"/>
                <a:cs typeface="Times New Roman" panose="02020603050405020304" pitchFamily="18" charset="0"/>
              </a:rPr>
              <a:t>România</a:t>
            </a:r>
            <a:r>
              <a:rPr lang="en-US" sz="2000" b="1" dirty="0">
                <a:latin typeface="Times New Roman" panose="02020603050405020304" pitchFamily="18" charset="0"/>
                <a:cs typeface="Times New Roman" panose="02020603050405020304" pitchFamily="18" charset="0"/>
              </a:rPr>
              <a:t> (AIMR</a:t>
            </a:r>
            <a:r>
              <a:rPr lang="en-US" sz="2000" b="1" dirty="0" smtClean="0">
                <a:latin typeface="Times New Roman" panose="02020603050405020304" pitchFamily="18" charset="0"/>
                <a:cs typeface="Times New Roman" panose="02020603050405020304" pitchFamily="18" charset="0"/>
              </a:rPr>
              <a:t>)</a:t>
            </a:r>
            <a:endParaRPr lang="ro-RO" sz="2000" b="1" dirty="0" smtClean="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Asociația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Industriei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Muzicale</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România</a:t>
            </a:r>
            <a:r>
              <a:rPr lang="en-US" sz="2000" dirty="0">
                <a:latin typeface="Times New Roman" panose="02020603050405020304" pitchFamily="18" charset="0"/>
                <a:cs typeface="Times New Roman" panose="02020603050405020304" pitchFamily="18" charset="0"/>
              </a:rPr>
              <a:t> (AIMR) are </a:t>
            </a:r>
            <a:r>
              <a:rPr lang="en-US" sz="2000" dirty="0" err="1">
                <a:latin typeface="Times New Roman" panose="02020603050405020304" pitchFamily="18" charset="0"/>
                <a:cs typeface="Times New Roman" panose="02020603050405020304" pitchFamily="18" charset="0"/>
              </a:rPr>
              <a:t>drept</a:t>
            </a:r>
            <a:r>
              <a:rPr lang="en-US" sz="2000" dirty="0">
                <a:latin typeface="Times New Roman" panose="02020603050405020304" pitchFamily="18" charset="0"/>
                <a:cs typeface="Times New Roman" panose="02020603050405020304" pitchFamily="18" charset="0"/>
              </a:rPr>
              <a:t> principal </a:t>
            </a:r>
            <a:r>
              <a:rPr lang="en-US" sz="2000" dirty="0" err="1">
                <a:latin typeface="Times New Roman" panose="02020603050405020304" pitchFamily="18" charset="0"/>
                <a:cs typeface="Times New Roman" panose="02020603050405020304" pitchFamily="18" charset="0"/>
              </a:rPr>
              <a:t>obiect</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activitate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reprezentarea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intereselor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deținătorilor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drepturi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autor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drepturi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conexe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dreptului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autor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activitățile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luptă</a:t>
            </a:r>
            <a:r>
              <a:rPr lang="en-US" sz="2000" dirty="0">
                <a:latin typeface="Times New Roman" panose="02020603050405020304" pitchFamily="18" charset="0"/>
                <a:cs typeface="Times New Roman" panose="02020603050405020304" pitchFamily="18" charset="0"/>
              </a:rPr>
              <a:t> contra </a:t>
            </a:r>
            <a:r>
              <a:rPr lang="en-US" sz="2000" dirty="0" err="1">
                <a:latin typeface="Times New Roman" panose="02020603050405020304" pitchFamily="18" charset="0"/>
                <a:cs typeface="Times New Roman" panose="02020603050405020304" pitchFamily="18" charset="0"/>
              </a:rPr>
              <a:t>pirateriei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domeniul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audiovizual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respectiv</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combatere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acțiunilor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conduc</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încălcarea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drepturilor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recunoscute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protejate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Legea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dreptului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autor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drepturilor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conexe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u="sng" dirty="0">
                <a:latin typeface="Times New Roman" panose="02020603050405020304" pitchFamily="18" charset="0"/>
                <a:cs typeface="Times New Roman" panose="02020603050405020304" pitchFamily="18" charset="0"/>
                <a:hlinkClick r:id="rId2"/>
              </a:rPr>
              <a:t>https://imslp.org/wiki/Main_Page</a:t>
            </a:r>
            <a:endParaRPr lang="en-US" sz="2000" dirty="0">
              <a:latin typeface="Times New Roman" panose="02020603050405020304" pitchFamily="18" charset="0"/>
              <a:cs typeface="Times New Roman" panose="02020603050405020304" pitchFamily="18" charset="0"/>
            </a:endParaRPr>
          </a:p>
          <a:p>
            <a:pPr algn="just"/>
            <a:r>
              <a:rPr lang="en-US" sz="2000" u="sng" dirty="0">
                <a:latin typeface="Times New Roman" panose="02020603050405020304" pitchFamily="18" charset="0"/>
                <a:cs typeface="Times New Roman" panose="02020603050405020304" pitchFamily="18" charset="0"/>
                <a:hlinkClick r:id="rId3"/>
              </a:rPr>
              <a:t>https://www.aimr.ro/</a:t>
            </a:r>
            <a:endParaRPr lang="en-US" sz="20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4"/>
          <a:srcRect b="3134"/>
          <a:stretch/>
        </p:blipFill>
        <p:spPr bwMode="auto">
          <a:xfrm>
            <a:off x="6952883" y="2652897"/>
            <a:ext cx="4579620" cy="3200400"/>
          </a:xfrm>
          <a:prstGeom prst="rect">
            <a:avLst/>
          </a:prstGeom>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689127" y="939163"/>
            <a:ext cx="9498669" cy="950022"/>
          </a:xfrm>
        </p:spPr>
        <p:txBody>
          <a:bodyPr>
            <a:noAutofit/>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VII-a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Teoria.com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documentarea</a:t>
            </a:r>
            <a:r>
              <a:rPr lang="en-US" b="1" dirty="0">
                <a:latin typeface="Times New Roman" panose="02020603050405020304" pitchFamily="18" charset="0"/>
                <a:cs typeface="Times New Roman" panose="02020603050405020304" pitchFamily="18" charset="0"/>
              </a:rPr>
              <a:t> online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29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VIII-a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Musescore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0781" y="2506662"/>
            <a:ext cx="5096774" cy="3350674"/>
          </a:xfrm>
        </p:spPr>
        <p:txBody>
          <a:bodyPr>
            <a:normAutofit/>
          </a:bodyPr>
          <a:lstStyle/>
          <a:p>
            <a:pPr algn="just" fontAlgn="base"/>
            <a:r>
              <a:rPr lang="en-US" sz="2000" dirty="0" err="1">
                <a:latin typeface="Times New Roman" panose="02020603050405020304" pitchFamily="18" charset="0"/>
                <a:cs typeface="Times New Roman" panose="02020603050405020304" pitchFamily="18" charset="0"/>
              </a:rPr>
              <a:t>Musescore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un editor </a:t>
            </a:r>
            <a:r>
              <a:rPr lang="en-US" sz="2000" dirty="0" err="1">
                <a:latin typeface="Times New Roman" panose="02020603050405020304" pitchFamily="18" charset="0"/>
                <a:cs typeface="Times New Roman" panose="02020603050405020304" pitchFamily="18" charset="0"/>
              </a:rPr>
              <a:t>gratuit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flexibil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partituri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muzicale</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simplifica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procesul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creare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distribuire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muzicii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intermediul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fișiere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dimensiuni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reduse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asemenea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editeze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fișiere</a:t>
            </a:r>
            <a:r>
              <a:rPr lang="en-US" sz="2000" dirty="0">
                <a:latin typeface="Times New Roman" panose="02020603050405020304" pitchFamily="18" charset="0"/>
                <a:cs typeface="Times New Roman" panose="02020603050405020304" pitchFamily="18" charset="0"/>
              </a:rPr>
              <a:t> MIDI. </a:t>
            </a:r>
            <a:r>
              <a:rPr lang="en-US" sz="2000" dirty="0" err="1">
                <a:latin typeface="Times New Roman" panose="02020603050405020304" pitchFamily="18" charset="0"/>
                <a:cs typeface="Times New Roman" panose="02020603050405020304" pitchFamily="18" charset="0"/>
              </a:rPr>
              <a:t>Aplicația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modificarea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reglarea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sunetelor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textelor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introducerea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digitației</a:t>
            </a:r>
            <a:r>
              <a:rPr lang="en-US" sz="2000" dirty="0">
                <a:latin typeface="Times New Roman" panose="02020603050405020304" pitchFamily="18" charset="0"/>
                <a:cs typeface="Times New Roman" panose="02020603050405020304" pitchFamily="18" charset="0"/>
              </a:rPr>
              <a:t>.</a:t>
            </a:r>
          </a:p>
          <a:p>
            <a:pPr algn="just"/>
            <a:r>
              <a:rPr lang="ro-RO" sz="2000" u="sng" dirty="0">
                <a:latin typeface="Times New Roman" panose="02020603050405020304" pitchFamily="18" charset="0"/>
                <a:cs typeface="Times New Roman" panose="02020603050405020304" pitchFamily="18" charset="0"/>
              </a:rPr>
              <a:t>https://musescore.com</a:t>
            </a:r>
            <a:r>
              <a:rPr lang="ro-RO" sz="2000" u="sng"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2"/>
          <a:srcRect b="4843"/>
          <a:stretch/>
        </p:blipFill>
        <p:spPr bwMode="auto">
          <a:xfrm>
            <a:off x="6076057" y="2591773"/>
            <a:ext cx="5638615"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009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clasa</a:t>
            </a:r>
            <a:r>
              <a:rPr lang="en-US" b="1" dirty="0">
                <a:latin typeface="Times New Roman" panose="02020603050405020304" pitchFamily="18" charset="0"/>
                <a:cs typeface="Times New Roman" panose="02020603050405020304" pitchFamily="18" charset="0"/>
              </a:rPr>
              <a:t> a XI-a se </a:t>
            </a:r>
            <a:r>
              <a:rPr lang="en-US" b="1" dirty="0" err="1">
                <a:latin typeface="Times New Roman" panose="02020603050405020304" pitchFamily="18" charset="0"/>
                <a:cs typeface="Times New Roman" panose="02020603050405020304" pitchFamily="18" charset="0"/>
              </a:rPr>
              <a:t>studiază</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Sibelius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9408" y="2496351"/>
            <a:ext cx="4906992" cy="3400800"/>
          </a:xfrm>
        </p:spPr>
        <p:txBody>
          <a:bodyPr>
            <a:normAutofit/>
          </a:bodyPr>
          <a:lstStyle/>
          <a:p>
            <a:pPr algn="just"/>
            <a:r>
              <a:rPr lang="en-US" sz="2000" dirty="0" err="1">
                <a:latin typeface="Times New Roman" panose="02020603050405020304" pitchFamily="18" charset="0"/>
                <a:cs typeface="Times New Roman" panose="02020603050405020304" pitchFamily="18" charset="0"/>
              </a:rPr>
              <a:t>Programul</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Sibelius </a:t>
            </a:r>
            <a:r>
              <a:rPr lang="en-US" sz="2000" dirty="0" err="1">
                <a:latin typeface="Times New Roman" panose="02020603050405020304" pitchFamily="18" charset="0"/>
                <a:cs typeface="Times New Roman" panose="02020603050405020304" pitchFamily="18" charset="0"/>
              </a:rPr>
              <a:t>permite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generarea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profesională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partiturilor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mulți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compozitori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folosesc</a:t>
            </a:r>
            <a:r>
              <a:rPr lang="en-US" sz="2000" dirty="0">
                <a:latin typeface="Times New Roman" panose="02020603050405020304" pitchFamily="18" charset="0"/>
                <a:cs typeface="Times New Roman" panose="02020603050405020304" pitchFamily="18" charset="0"/>
              </a:rPr>
              <a:t> Sibelius, </a:t>
            </a:r>
            <a:r>
              <a:rPr lang="en-US" sz="2000" dirty="0" err="1">
                <a:latin typeface="Times New Roman" panose="02020603050405020304" pitchFamily="18" charset="0"/>
                <a:cs typeface="Times New Roman" panose="02020603050405020304" pitchFamily="18" charset="0"/>
              </a:rPr>
              <a:t>fiind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rapid, </a:t>
            </a:r>
            <a:r>
              <a:rPr lang="en-US" sz="2000" dirty="0" err="1">
                <a:latin typeface="Times New Roman" panose="02020603050405020304" pitchFamily="18" charset="0"/>
                <a:cs typeface="Times New Roman" panose="02020603050405020304" pitchFamily="18" charset="0"/>
              </a:rPr>
              <a:t>cel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inteligent</a:t>
            </a:r>
            <a:r>
              <a:rPr lang="en-US" sz="2000" dirty="0">
                <a:latin typeface="Times New Roman" panose="02020603050405020304" pitchFamily="18" charset="0"/>
                <a:cs typeface="Times New Roman" panose="02020603050405020304" pitchFamily="18" charset="0"/>
              </a:rPr>
              <a:t> mod de a </a:t>
            </a:r>
            <a:r>
              <a:rPr lang="en-US" sz="2000" dirty="0" err="1">
                <a:latin typeface="Times New Roman" panose="02020603050405020304" pitchFamily="18" charset="0"/>
                <a:cs typeface="Times New Roman" panose="02020603050405020304" pitchFamily="18" charset="0"/>
              </a:rPr>
              <a:t>scrie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muzică</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asemenea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partiturile</a:t>
            </a:r>
            <a:r>
              <a:rPr lang="en-US" sz="2000" dirty="0">
                <a:latin typeface="Times New Roman" panose="02020603050405020304" pitchFamily="18" charset="0"/>
                <a:cs typeface="Times New Roman" panose="02020603050405020304" pitchFamily="18" charset="0"/>
              </a:rPr>
              <a:t> pot fi </a:t>
            </a:r>
            <a:r>
              <a:rPr lang="en-US" sz="2000" dirty="0" err="1">
                <a:latin typeface="Times New Roman" panose="02020603050405020304" pitchFamily="18" charset="0"/>
                <a:cs typeface="Times New Roman" panose="02020603050405020304" pitchFamily="18" charset="0"/>
              </a:rPr>
              <a:t>partajate</a:t>
            </a:r>
            <a:r>
              <a:rPr lang="en-US" sz="2000" dirty="0">
                <a:latin typeface="Times New Roman" panose="02020603050405020304" pitchFamily="18" charset="0"/>
                <a:cs typeface="Times New Roman" panose="02020603050405020304" pitchFamily="18" charset="0"/>
              </a:rPr>
              <a:t> online,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social media, </a:t>
            </a:r>
            <a:r>
              <a:rPr lang="en-US" sz="2000" dirty="0" err="1">
                <a:latin typeface="Times New Roman" panose="02020603050405020304" pitchFamily="18" charset="0"/>
                <a:cs typeface="Times New Roman" panose="02020603050405020304" pitchFamily="18" charset="0"/>
              </a:rPr>
              <a:t>permițând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oricui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vizualizeze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redea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compozițiile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oriunde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dispozitiv</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2"/>
          <a:srcRect t="10541" b="8261"/>
          <a:stretch/>
        </p:blipFill>
        <p:spPr bwMode="auto">
          <a:xfrm>
            <a:off x="5828443" y="2496351"/>
            <a:ext cx="5943600"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729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TotalTime>
  <Words>549</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Ion Boardroom</vt:lpstr>
      <vt:lpstr>DISCIPLINA OPȚIONALĂ   TEHNOLOGIA INFORMAȚIEI ȘI A COMUNICAȚIILOR APLICATĂ ÎN MUZICĂ </vt:lpstr>
      <vt:lpstr>PowerPoint Presentation</vt:lpstr>
      <vt:lpstr>La clasa a V-a se studiază Noteflight.com</vt:lpstr>
      <vt:lpstr>La clasa a VI-a se studiază Wave Editor</vt:lpstr>
      <vt:lpstr>La clasa a VII-a se studiază Teoria.com și documentarea online </vt:lpstr>
      <vt:lpstr>La clasa a VII-a se studiază Teoria.com și documentarea online </vt:lpstr>
      <vt:lpstr>La clasa a VIII-a se studiază Musescore</vt:lpstr>
      <vt:lpstr>La clasa a XI-a se studiază Sibelius</vt:lpstr>
    </vt:vector>
  </TitlesOfParts>
  <Company>AUIPUSP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OPȚIONALĂ  TEHNOLOGIA INFORMAȚIEI ȘI A COMUNICAȚIILOR APLICATĂ ÎN MUZICĂ</dc:title>
  <dc:creator>Profesor</dc:creator>
  <cp:lastModifiedBy>Profesor</cp:lastModifiedBy>
  <cp:revision>3</cp:revision>
  <dcterms:created xsi:type="dcterms:W3CDTF">2020-03-02T08:53:44Z</dcterms:created>
  <dcterms:modified xsi:type="dcterms:W3CDTF">2020-03-02T09:16:18Z</dcterms:modified>
</cp:coreProperties>
</file>