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85fd13d6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85fd13d6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5eb8e529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5eb8e529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5eb8e529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5eb8e529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5bbaf8da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5bbaf8da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5eb8e529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5eb8e529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5eb8e529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5eb8e529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5bbaf8da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5bbaf8da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785fd13d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85fd13d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5bbaf8d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5bbaf8d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a5bbaf8da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a5bbaf8da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2a5f9100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2a5f9100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ab584eafb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ab584eafb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a5eb8e52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a5eb8e52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5eb8e529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a5eb8e529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5eb8e529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a5eb8e529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livresq.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library.livresq.com/details/5f523851582a685cc3183e3c"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library.livresq.com/details/5f0205ab686374404fa9b600"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289300" y="1106850"/>
            <a:ext cx="6497525" cy="3685376"/>
          </a:xfrm>
          <a:prstGeom prst="rect">
            <a:avLst/>
          </a:prstGeom>
          <a:noFill/>
          <a:ln cap="flat" cmpd="sng" w="28575">
            <a:solidFill>
              <a:srgbClr val="351C75"/>
            </a:solidFill>
            <a:prstDash val="solid"/>
            <a:round/>
            <a:headEnd len="sm" w="sm" type="none"/>
            <a:tailEnd len="sm" w="sm" type="none"/>
          </a:ln>
        </p:spPr>
      </p:pic>
      <p:sp>
        <p:nvSpPr>
          <p:cNvPr id="55" name="Google Shape;55;p13"/>
          <p:cNvSpPr txBox="1"/>
          <p:nvPr>
            <p:ph type="ctrTitle"/>
          </p:nvPr>
        </p:nvSpPr>
        <p:spPr>
          <a:xfrm>
            <a:off x="41700" y="3887600"/>
            <a:ext cx="3990900" cy="1164900"/>
          </a:xfrm>
          <a:prstGeom prst="rect">
            <a:avLst/>
          </a:prstGeom>
          <a:solidFill>
            <a:srgbClr val="FFFFFF"/>
          </a:solidFill>
          <a:ln cap="flat" cmpd="sng" w="38100">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ro" sz="2000">
                <a:solidFill>
                  <a:srgbClr val="20124D"/>
                </a:solidFill>
                <a:highlight>
                  <a:srgbClr val="FFF2CC"/>
                </a:highlight>
              </a:rPr>
              <a:t>Prof. logoped</a:t>
            </a:r>
            <a:endParaRPr b="1" sz="2000">
              <a:solidFill>
                <a:srgbClr val="20124D"/>
              </a:solidFill>
              <a:highlight>
                <a:srgbClr val="FFF2CC"/>
              </a:highlight>
            </a:endParaRPr>
          </a:p>
          <a:p>
            <a:pPr indent="0" lvl="0" marL="0" rtl="0" algn="ctr">
              <a:spcBef>
                <a:spcPts val="0"/>
              </a:spcBef>
              <a:spcAft>
                <a:spcPts val="0"/>
              </a:spcAft>
              <a:buNone/>
            </a:pPr>
            <a:r>
              <a:rPr b="1" lang="ro" sz="2000">
                <a:solidFill>
                  <a:srgbClr val="20124D"/>
                </a:solidFill>
                <a:highlight>
                  <a:srgbClr val="FFFFFF"/>
                </a:highlight>
              </a:rPr>
              <a:t> </a:t>
            </a:r>
            <a:r>
              <a:rPr b="1" lang="ro" sz="2000">
                <a:solidFill>
                  <a:srgbClr val="20124D"/>
                </a:solidFill>
                <a:highlight>
                  <a:srgbClr val="FFF2CC"/>
                </a:highlight>
              </a:rPr>
              <a:t>Claudia Veronica MARINACHE</a:t>
            </a:r>
            <a:endParaRPr b="1" sz="2000">
              <a:solidFill>
                <a:srgbClr val="20124D"/>
              </a:solidFill>
              <a:highlight>
                <a:srgbClr val="FFF2CC"/>
              </a:highlight>
            </a:endParaRPr>
          </a:p>
          <a:p>
            <a:pPr indent="0" lvl="0" marL="0" rtl="0" algn="ctr">
              <a:spcBef>
                <a:spcPts val="0"/>
              </a:spcBef>
              <a:spcAft>
                <a:spcPts val="0"/>
              </a:spcAft>
              <a:buNone/>
            </a:pPr>
            <a:r>
              <a:t/>
            </a:r>
            <a:endParaRPr b="1" sz="500">
              <a:solidFill>
                <a:srgbClr val="20124D"/>
              </a:solidFill>
              <a:highlight>
                <a:srgbClr val="FFFFFF"/>
              </a:highlight>
            </a:endParaRPr>
          </a:p>
          <a:p>
            <a:pPr indent="0" lvl="0" marL="0" rtl="0" algn="ctr">
              <a:spcBef>
                <a:spcPts val="0"/>
              </a:spcBef>
              <a:spcAft>
                <a:spcPts val="0"/>
              </a:spcAft>
              <a:buNone/>
            </a:pPr>
            <a:r>
              <a:rPr b="1" lang="ro" sz="2000">
                <a:solidFill>
                  <a:srgbClr val="20124D"/>
                </a:solidFill>
                <a:highlight>
                  <a:srgbClr val="FFF2CC"/>
                </a:highlight>
              </a:rPr>
              <a:t>CMBRAE</a:t>
            </a:r>
            <a:endParaRPr b="1" sz="2000">
              <a:solidFill>
                <a:srgbClr val="20124D"/>
              </a:solidFill>
              <a:highlight>
                <a:srgbClr val="FFF2CC"/>
              </a:highlight>
            </a:endParaRPr>
          </a:p>
        </p:txBody>
      </p:sp>
      <p:sp>
        <p:nvSpPr>
          <p:cNvPr id="56" name="Google Shape;56;p13"/>
          <p:cNvSpPr txBox="1"/>
          <p:nvPr/>
        </p:nvSpPr>
        <p:spPr>
          <a:xfrm>
            <a:off x="1050125" y="42875"/>
            <a:ext cx="7575900" cy="9114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ro" sz="2200">
                <a:solidFill>
                  <a:srgbClr val="351C75"/>
                </a:solidFill>
                <a:highlight>
                  <a:srgbClr val="FFFFFF"/>
                </a:highlight>
              </a:rPr>
              <a:t>“</a:t>
            </a:r>
            <a:r>
              <a:rPr b="1" lang="ro" sz="2200">
                <a:solidFill>
                  <a:srgbClr val="351C75"/>
                </a:solidFill>
                <a:highlight>
                  <a:srgbClr val="FFFFFF"/>
                </a:highlight>
              </a:rPr>
              <a:t>CAPCANELE LIMBII ROMÂNE, ORTOGRAMELE”</a:t>
            </a:r>
            <a:r>
              <a:rPr b="1" lang="ro" sz="2200">
                <a:solidFill>
                  <a:srgbClr val="351C75"/>
                </a:solidFill>
              </a:rPr>
              <a:t> </a:t>
            </a:r>
            <a:endParaRPr b="1" sz="2200">
              <a:solidFill>
                <a:srgbClr val="351C75"/>
              </a:solidFill>
            </a:endParaRPr>
          </a:p>
          <a:p>
            <a:pPr indent="0" lvl="0" marL="457200" rtl="0" algn="ctr">
              <a:spcBef>
                <a:spcPts val="1600"/>
              </a:spcBef>
              <a:spcAft>
                <a:spcPts val="1600"/>
              </a:spcAft>
              <a:buNone/>
            </a:pPr>
            <a:r>
              <a:rPr b="1" lang="ro" sz="2200">
                <a:solidFill>
                  <a:srgbClr val="351C75"/>
                </a:solidFill>
                <a:highlight>
                  <a:srgbClr val="FFFFFF"/>
                </a:highlight>
              </a:rPr>
              <a:t>“</a:t>
            </a:r>
            <a:r>
              <a:rPr b="1" lang="ro" sz="2200">
                <a:solidFill>
                  <a:srgbClr val="351C75"/>
                </a:solidFill>
                <a:highlight>
                  <a:srgbClr val="FFFFFF"/>
                </a:highlight>
              </a:rPr>
              <a:t>SĂ NE ÎMBOGĂȚIM VOCABULARUL !”</a:t>
            </a:r>
            <a:endParaRPr sz="1600">
              <a:solidFill>
                <a:srgbClr val="351C75"/>
              </a:solidFill>
              <a:highlight>
                <a:srgbClr val="FFFFFF"/>
              </a:highlight>
            </a:endParaRPr>
          </a:p>
        </p:txBody>
      </p:sp>
      <p:pic>
        <p:nvPicPr>
          <p:cNvPr id="57" name="Google Shape;57;p13"/>
          <p:cNvPicPr preferRelativeResize="0"/>
          <p:nvPr/>
        </p:nvPicPr>
        <p:blipFill>
          <a:blip r:embed="rId4">
            <a:alphaModFix/>
          </a:blip>
          <a:stretch>
            <a:fillRect/>
          </a:stretch>
        </p:blipFill>
        <p:spPr>
          <a:xfrm>
            <a:off x="309525" y="667550"/>
            <a:ext cx="1464000" cy="2846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1" name="Shape 121"/>
        <p:cNvGrpSpPr/>
        <p:nvPr/>
      </p:nvGrpSpPr>
      <p:grpSpPr>
        <a:xfrm>
          <a:off x="0" y="0"/>
          <a:ext cx="0" cy="0"/>
          <a:chOff x="0" y="0"/>
          <a:chExt cx="0" cy="0"/>
        </a:xfrm>
      </p:grpSpPr>
      <p:sp>
        <p:nvSpPr>
          <p:cNvPr id="122" name="Google Shape;122;p22"/>
          <p:cNvSpPr txBox="1"/>
          <p:nvPr>
            <p:ph type="title"/>
          </p:nvPr>
        </p:nvSpPr>
        <p:spPr>
          <a:xfrm>
            <a:off x="188350" y="30350"/>
            <a:ext cx="8012100" cy="49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ro" sz="2100">
                <a:highlight>
                  <a:schemeClr val="lt1"/>
                </a:highlight>
              </a:rPr>
              <a:t>Resurse interne _Platforma LIVRESQ (resursa “etichete”)</a:t>
            </a:r>
            <a:endParaRPr/>
          </a:p>
        </p:txBody>
      </p:sp>
      <p:pic>
        <p:nvPicPr>
          <p:cNvPr id="123" name="Google Shape;123;p22"/>
          <p:cNvPicPr preferRelativeResize="0"/>
          <p:nvPr/>
        </p:nvPicPr>
        <p:blipFill>
          <a:blip r:embed="rId3">
            <a:alphaModFix/>
          </a:blip>
          <a:stretch>
            <a:fillRect/>
          </a:stretch>
        </p:blipFill>
        <p:spPr>
          <a:xfrm>
            <a:off x="76200" y="536375"/>
            <a:ext cx="9040974" cy="453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7" name="Shape 127"/>
        <p:cNvGrpSpPr/>
        <p:nvPr/>
      </p:nvGrpSpPr>
      <p:grpSpPr>
        <a:xfrm>
          <a:off x="0" y="0"/>
          <a:ext cx="0" cy="0"/>
          <a:chOff x="0" y="0"/>
          <a:chExt cx="0" cy="0"/>
        </a:xfrm>
      </p:grpSpPr>
      <p:sp>
        <p:nvSpPr>
          <p:cNvPr id="128" name="Google Shape;128;p23"/>
          <p:cNvSpPr txBox="1"/>
          <p:nvPr>
            <p:ph type="title"/>
          </p:nvPr>
        </p:nvSpPr>
        <p:spPr>
          <a:xfrm>
            <a:off x="85725" y="76200"/>
            <a:ext cx="6448800" cy="6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ro" sz="2100">
                <a:highlight>
                  <a:schemeClr val="lt1"/>
                </a:highlight>
              </a:rPr>
              <a:t>Resurse interne _Platforma LIVRESQ (resursa “tab”)</a:t>
            </a:r>
            <a:endParaRPr sz="2100">
              <a:solidFill>
                <a:srgbClr val="000000"/>
              </a:solidFill>
            </a:endParaRPr>
          </a:p>
          <a:p>
            <a:pPr indent="0" lvl="0" marL="0" rtl="0" algn="l">
              <a:spcBef>
                <a:spcPts val="1600"/>
              </a:spcBef>
              <a:spcAft>
                <a:spcPts val="0"/>
              </a:spcAft>
              <a:buNone/>
            </a:pPr>
            <a:r>
              <a:rPr lang="ro" sz="2100">
                <a:solidFill>
                  <a:srgbClr val="000000"/>
                </a:solidFill>
              </a:rPr>
              <a:t>                                  </a:t>
            </a:r>
            <a:endParaRPr b="1" sz="2100"/>
          </a:p>
          <a:p>
            <a:pPr indent="0" lvl="0" marL="0" rtl="0" algn="l">
              <a:spcBef>
                <a:spcPts val="1600"/>
              </a:spcBef>
              <a:spcAft>
                <a:spcPts val="0"/>
              </a:spcAft>
              <a:buNone/>
            </a:pPr>
            <a:r>
              <a:t/>
            </a:r>
            <a:endParaRPr b="1" sz="2000">
              <a:solidFill>
                <a:srgbClr val="000000"/>
              </a:solidFill>
            </a:endParaRPr>
          </a:p>
          <a:p>
            <a:pPr indent="0" lvl="0" marL="0" rtl="0" algn="l">
              <a:spcBef>
                <a:spcPts val="1600"/>
              </a:spcBef>
              <a:spcAft>
                <a:spcPts val="0"/>
              </a:spcAft>
              <a:buNone/>
            </a:pPr>
            <a:r>
              <a:t/>
            </a:r>
            <a:endParaRPr sz="2100">
              <a:solidFill>
                <a:srgbClr val="000000"/>
              </a:solidFill>
            </a:endParaRPr>
          </a:p>
          <a:p>
            <a:pPr indent="0" lvl="0" marL="0" rtl="0" algn="l">
              <a:spcBef>
                <a:spcPts val="1600"/>
              </a:spcBef>
              <a:spcAft>
                <a:spcPts val="0"/>
              </a:spcAft>
              <a:buNone/>
            </a:pPr>
            <a:r>
              <a:rPr lang="ro" sz="2200">
                <a:solidFill>
                  <a:srgbClr val="000000"/>
                </a:solidFill>
              </a:rPr>
              <a:t> </a:t>
            </a:r>
            <a:endParaRPr sz="2200">
              <a:solidFill>
                <a:srgbClr val="000000"/>
              </a:solidFill>
            </a:endParaRPr>
          </a:p>
          <a:p>
            <a:pPr indent="0" lvl="0" marL="0" rtl="0" algn="l">
              <a:spcBef>
                <a:spcPts val="0"/>
              </a:spcBef>
              <a:spcAft>
                <a:spcPts val="0"/>
              </a:spcAft>
              <a:buNone/>
            </a:pPr>
            <a:r>
              <a:rPr b="1" lang="ro" sz="2200">
                <a:solidFill>
                  <a:srgbClr val="000000"/>
                </a:solidFill>
              </a:rPr>
              <a:t>                                                             </a:t>
            </a:r>
            <a:endParaRPr sz="11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2200"/>
          </a:p>
        </p:txBody>
      </p:sp>
      <p:pic>
        <p:nvPicPr>
          <p:cNvPr id="129" name="Google Shape;129;p23"/>
          <p:cNvPicPr preferRelativeResize="0"/>
          <p:nvPr/>
        </p:nvPicPr>
        <p:blipFill>
          <a:blip r:embed="rId3">
            <a:alphaModFix/>
          </a:blip>
          <a:stretch>
            <a:fillRect/>
          </a:stretch>
        </p:blipFill>
        <p:spPr>
          <a:xfrm>
            <a:off x="0" y="744738"/>
            <a:ext cx="9144000" cy="3654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85725" y="76200"/>
            <a:ext cx="7458000" cy="4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o" sz="2100">
                <a:highlight>
                  <a:schemeClr val="lt1"/>
                </a:highlight>
              </a:rPr>
              <a:t>Resurse interne _Platforma LIVRESQ (resursa </a:t>
            </a:r>
            <a:r>
              <a:rPr lang="ro" sz="2100">
                <a:solidFill>
                  <a:srgbClr val="000000"/>
                </a:solidFill>
                <a:highlight>
                  <a:srgbClr val="FFFFFF"/>
                </a:highlight>
              </a:rPr>
              <a:t>“chestionar</a:t>
            </a:r>
            <a:r>
              <a:rPr lang="ro" sz="2100">
                <a:highlight>
                  <a:schemeClr val="lt1"/>
                </a:highlight>
              </a:rPr>
              <a:t>”)</a:t>
            </a:r>
            <a:endParaRPr sz="2100">
              <a:solidFill>
                <a:srgbClr val="000000"/>
              </a:solidFill>
            </a:endParaRPr>
          </a:p>
          <a:p>
            <a:pPr indent="0" lvl="0" marL="0" rtl="0" algn="l">
              <a:spcBef>
                <a:spcPts val="1600"/>
              </a:spcBef>
              <a:spcAft>
                <a:spcPts val="0"/>
              </a:spcAft>
              <a:buNone/>
            </a:pPr>
            <a:r>
              <a:rPr lang="ro" sz="2100">
                <a:solidFill>
                  <a:srgbClr val="000000"/>
                </a:solidFill>
              </a:rPr>
              <a:t>                                  </a:t>
            </a:r>
            <a:endParaRPr b="1" sz="2100"/>
          </a:p>
          <a:p>
            <a:pPr indent="0" lvl="0" marL="0" rtl="0" algn="l">
              <a:spcBef>
                <a:spcPts val="1600"/>
              </a:spcBef>
              <a:spcAft>
                <a:spcPts val="0"/>
              </a:spcAft>
              <a:buNone/>
            </a:pPr>
            <a:r>
              <a:t/>
            </a:r>
            <a:endParaRPr b="1" sz="2000">
              <a:solidFill>
                <a:srgbClr val="000000"/>
              </a:solidFill>
            </a:endParaRPr>
          </a:p>
          <a:p>
            <a:pPr indent="0" lvl="0" marL="0" rtl="0" algn="l">
              <a:spcBef>
                <a:spcPts val="1600"/>
              </a:spcBef>
              <a:spcAft>
                <a:spcPts val="0"/>
              </a:spcAft>
              <a:buNone/>
            </a:pPr>
            <a:r>
              <a:t/>
            </a:r>
            <a:endParaRPr sz="2100">
              <a:solidFill>
                <a:srgbClr val="000000"/>
              </a:solidFill>
            </a:endParaRPr>
          </a:p>
          <a:p>
            <a:pPr indent="0" lvl="0" marL="0" rtl="0" algn="l">
              <a:spcBef>
                <a:spcPts val="1600"/>
              </a:spcBef>
              <a:spcAft>
                <a:spcPts val="0"/>
              </a:spcAft>
              <a:buNone/>
            </a:pPr>
            <a:r>
              <a:rPr lang="ro" sz="2200">
                <a:solidFill>
                  <a:srgbClr val="000000"/>
                </a:solidFill>
              </a:rPr>
              <a:t> </a:t>
            </a:r>
            <a:endParaRPr sz="2200">
              <a:solidFill>
                <a:srgbClr val="000000"/>
              </a:solidFill>
            </a:endParaRPr>
          </a:p>
          <a:p>
            <a:pPr indent="0" lvl="0" marL="0" rtl="0" algn="l">
              <a:spcBef>
                <a:spcPts val="0"/>
              </a:spcBef>
              <a:spcAft>
                <a:spcPts val="0"/>
              </a:spcAft>
              <a:buNone/>
            </a:pPr>
            <a:r>
              <a:rPr b="1" lang="ro" sz="2200">
                <a:solidFill>
                  <a:srgbClr val="000000"/>
                </a:solidFill>
              </a:rPr>
              <a:t>                                                             </a:t>
            </a:r>
            <a:endParaRPr sz="11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2200"/>
          </a:p>
        </p:txBody>
      </p:sp>
      <p:pic>
        <p:nvPicPr>
          <p:cNvPr id="135" name="Google Shape;135;p24"/>
          <p:cNvPicPr preferRelativeResize="0"/>
          <p:nvPr/>
        </p:nvPicPr>
        <p:blipFill>
          <a:blip r:embed="rId3">
            <a:alphaModFix/>
          </a:blip>
          <a:stretch>
            <a:fillRect/>
          </a:stretch>
        </p:blipFill>
        <p:spPr>
          <a:xfrm>
            <a:off x="9525" y="685800"/>
            <a:ext cx="9144001" cy="411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9" name="Shape 139"/>
        <p:cNvGrpSpPr/>
        <p:nvPr/>
      </p:nvGrpSpPr>
      <p:grpSpPr>
        <a:xfrm>
          <a:off x="0" y="0"/>
          <a:ext cx="0" cy="0"/>
          <a:chOff x="0" y="0"/>
          <a:chExt cx="0" cy="0"/>
        </a:xfrm>
      </p:grpSpPr>
      <p:pic>
        <p:nvPicPr>
          <p:cNvPr id="140" name="Google Shape;140;p25"/>
          <p:cNvPicPr preferRelativeResize="0"/>
          <p:nvPr/>
        </p:nvPicPr>
        <p:blipFill>
          <a:blip r:embed="rId3">
            <a:alphaModFix/>
          </a:blip>
          <a:stretch>
            <a:fillRect/>
          </a:stretch>
        </p:blipFill>
        <p:spPr>
          <a:xfrm>
            <a:off x="664375" y="354200"/>
            <a:ext cx="7886700" cy="4793624"/>
          </a:xfrm>
          <a:prstGeom prst="rect">
            <a:avLst/>
          </a:prstGeom>
          <a:noFill/>
          <a:ln>
            <a:noFill/>
          </a:ln>
        </p:spPr>
      </p:pic>
      <p:sp>
        <p:nvSpPr>
          <p:cNvPr id="141" name="Google Shape;141;p25"/>
          <p:cNvSpPr txBox="1"/>
          <p:nvPr>
            <p:ph type="title"/>
          </p:nvPr>
        </p:nvSpPr>
        <p:spPr>
          <a:xfrm>
            <a:off x="578650" y="25225"/>
            <a:ext cx="8240400" cy="4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o" sz="2100">
                <a:solidFill>
                  <a:srgbClr val="000000"/>
                </a:solidFill>
                <a:highlight>
                  <a:srgbClr val="FFFFFF"/>
                </a:highlight>
              </a:rPr>
              <a:t>R</a:t>
            </a:r>
            <a:r>
              <a:rPr lang="ro" sz="2100">
                <a:solidFill>
                  <a:srgbClr val="000000"/>
                </a:solidFill>
                <a:highlight>
                  <a:srgbClr val="FFFFFF"/>
                </a:highlight>
              </a:rPr>
              <a:t>esursă externă_Exercițiu ludic realizat în aplicația “LearningApps”</a:t>
            </a:r>
            <a:endParaRPr b="1" sz="2100">
              <a:highlight>
                <a:srgbClr val="FFFFFF"/>
              </a:highlight>
            </a:endParaRPr>
          </a:p>
          <a:p>
            <a:pPr indent="0" lvl="0" marL="0" rtl="0" algn="ctr">
              <a:spcBef>
                <a:spcPts val="1600"/>
              </a:spcBef>
              <a:spcAft>
                <a:spcPts val="0"/>
              </a:spcAft>
              <a:buNone/>
            </a:pPr>
            <a:r>
              <a:t/>
            </a:r>
            <a:endParaRPr b="1" sz="2100"/>
          </a:p>
          <a:p>
            <a:pPr indent="0" lvl="0" marL="0" rtl="0" algn="ctr">
              <a:spcBef>
                <a:spcPts val="1600"/>
              </a:spcBef>
              <a:spcAft>
                <a:spcPts val="0"/>
              </a:spcAft>
              <a:buNone/>
            </a:pPr>
            <a:r>
              <a:rPr lang="ro" sz="2200">
                <a:solidFill>
                  <a:srgbClr val="000000"/>
                </a:solidFill>
              </a:rPr>
              <a:t> </a:t>
            </a:r>
            <a:endParaRPr sz="2200">
              <a:solidFill>
                <a:srgbClr val="000000"/>
              </a:solidFill>
            </a:endParaRPr>
          </a:p>
          <a:p>
            <a:pPr indent="0" lvl="0" marL="0" rtl="0" algn="ctr">
              <a:spcBef>
                <a:spcPts val="0"/>
              </a:spcBef>
              <a:spcAft>
                <a:spcPts val="0"/>
              </a:spcAft>
              <a:buNone/>
            </a:pPr>
            <a:r>
              <a:rPr b="1" lang="ro" sz="2200">
                <a:solidFill>
                  <a:srgbClr val="000000"/>
                </a:solidFill>
              </a:rPr>
              <a:t>                                                             </a:t>
            </a:r>
            <a:endParaRPr sz="1100">
              <a:solidFill>
                <a:srgbClr val="000000"/>
              </a:solidFill>
            </a:endParaRPr>
          </a:p>
          <a:p>
            <a:pPr indent="0" lvl="0" marL="0" rtl="0" algn="ctr">
              <a:spcBef>
                <a:spcPts val="0"/>
              </a:spcBef>
              <a:spcAft>
                <a:spcPts val="0"/>
              </a:spcAft>
              <a:buNone/>
            </a:pPr>
            <a:r>
              <a:t/>
            </a:r>
            <a:endParaRPr sz="1400">
              <a:solidFill>
                <a:srgbClr val="000000"/>
              </a:solidFill>
            </a:endParaRPr>
          </a:p>
          <a:p>
            <a:pPr indent="0" lvl="0" marL="0" rtl="0" algn="ctr">
              <a:spcBef>
                <a:spcPts val="0"/>
              </a:spcBef>
              <a:spcAft>
                <a:spcPts val="0"/>
              </a:spcAft>
              <a:buNone/>
            </a:pPr>
            <a:r>
              <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5" name="Shape 145"/>
        <p:cNvGrpSpPr/>
        <p:nvPr/>
      </p:nvGrpSpPr>
      <p:grpSpPr>
        <a:xfrm>
          <a:off x="0" y="0"/>
          <a:ext cx="0" cy="0"/>
          <a:chOff x="0" y="0"/>
          <a:chExt cx="0" cy="0"/>
        </a:xfrm>
      </p:grpSpPr>
      <p:pic>
        <p:nvPicPr>
          <p:cNvPr id="146" name="Google Shape;146;p26"/>
          <p:cNvPicPr preferRelativeResize="0"/>
          <p:nvPr/>
        </p:nvPicPr>
        <p:blipFill>
          <a:blip r:embed="rId3">
            <a:alphaModFix/>
          </a:blip>
          <a:stretch>
            <a:fillRect/>
          </a:stretch>
        </p:blipFill>
        <p:spPr>
          <a:xfrm>
            <a:off x="609050" y="546500"/>
            <a:ext cx="7974176" cy="4520800"/>
          </a:xfrm>
          <a:prstGeom prst="rect">
            <a:avLst/>
          </a:prstGeom>
          <a:noFill/>
          <a:ln>
            <a:noFill/>
          </a:ln>
        </p:spPr>
      </p:pic>
      <p:sp>
        <p:nvSpPr>
          <p:cNvPr id="147" name="Google Shape;147;p26"/>
          <p:cNvSpPr txBox="1"/>
          <p:nvPr>
            <p:ph type="title"/>
          </p:nvPr>
        </p:nvSpPr>
        <p:spPr>
          <a:xfrm>
            <a:off x="495325" y="28400"/>
            <a:ext cx="8193000" cy="44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o" sz="2100">
                <a:solidFill>
                  <a:srgbClr val="000000"/>
                </a:solidFill>
                <a:highlight>
                  <a:srgbClr val="FFFFFF"/>
                </a:highlight>
              </a:rPr>
              <a:t>Resursă externă_Exercițiu ludic realizat  în aplicația “Book Creator”</a:t>
            </a:r>
            <a:endParaRPr b="1" sz="2100">
              <a:highlight>
                <a:srgbClr val="FFFFFF"/>
              </a:highlight>
            </a:endParaRPr>
          </a:p>
          <a:p>
            <a:pPr indent="0" lvl="0" marL="0" rtl="0" algn="l">
              <a:spcBef>
                <a:spcPts val="1600"/>
              </a:spcBef>
              <a:spcAft>
                <a:spcPts val="0"/>
              </a:spcAft>
              <a:buNone/>
            </a:pPr>
            <a:r>
              <a:t/>
            </a:r>
            <a:endParaRPr b="1" sz="2100"/>
          </a:p>
          <a:p>
            <a:pPr indent="0" lvl="0" marL="0" rtl="0" algn="l">
              <a:spcBef>
                <a:spcPts val="1600"/>
              </a:spcBef>
              <a:spcAft>
                <a:spcPts val="0"/>
              </a:spcAft>
              <a:buNone/>
            </a:pPr>
            <a:r>
              <a:rPr lang="ro" sz="2200">
                <a:solidFill>
                  <a:srgbClr val="000000"/>
                </a:solidFill>
              </a:rPr>
              <a:t> </a:t>
            </a:r>
            <a:endParaRPr sz="2200">
              <a:solidFill>
                <a:srgbClr val="000000"/>
              </a:solidFill>
            </a:endParaRPr>
          </a:p>
          <a:p>
            <a:pPr indent="0" lvl="0" marL="0" rtl="0" algn="l">
              <a:spcBef>
                <a:spcPts val="0"/>
              </a:spcBef>
              <a:spcAft>
                <a:spcPts val="0"/>
              </a:spcAft>
              <a:buNone/>
            </a:pPr>
            <a:r>
              <a:rPr b="1" lang="ro" sz="2200">
                <a:solidFill>
                  <a:srgbClr val="000000"/>
                </a:solidFill>
              </a:rPr>
              <a:t>                                                             </a:t>
            </a:r>
            <a:endParaRPr sz="11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1" name="Shape 151"/>
        <p:cNvGrpSpPr/>
        <p:nvPr/>
      </p:nvGrpSpPr>
      <p:grpSpPr>
        <a:xfrm>
          <a:off x="0" y="0"/>
          <a:ext cx="0" cy="0"/>
          <a:chOff x="0" y="0"/>
          <a:chExt cx="0" cy="0"/>
        </a:xfrm>
      </p:grpSpPr>
      <p:sp>
        <p:nvSpPr>
          <p:cNvPr id="152" name="Google Shape;152;p27"/>
          <p:cNvSpPr txBox="1"/>
          <p:nvPr>
            <p:ph type="title"/>
          </p:nvPr>
        </p:nvSpPr>
        <p:spPr>
          <a:xfrm>
            <a:off x="675075" y="149975"/>
            <a:ext cx="8122500" cy="2368200"/>
          </a:xfrm>
          <a:prstGeom prst="rect">
            <a:avLst/>
          </a:prstGeom>
          <a:solidFill>
            <a:srgbClr val="FCE5CD"/>
          </a:solidFill>
          <a:ln cap="flat" cmpd="sng" w="38100">
            <a:solidFill>
              <a:srgbClr val="FFFFFF"/>
            </a:solidFill>
            <a:prstDash val="solid"/>
            <a:round/>
            <a:headEnd len="sm" w="sm" type="none"/>
            <a:tailEnd len="sm" w="sm" type="none"/>
          </a:ln>
        </p:spPr>
        <p:txBody>
          <a:bodyPr anchorCtr="0" anchor="ctr" bIns="91425" lIns="90000" spcFirstLastPara="1" rIns="91425" wrap="square" tIns="91425">
            <a:noAutofit/>
          </a:bodyPr>
          <a:lstStyle/>
          <a:p>
            <a:pPr indent="0" lvl="0" marL="0" rtl="0" algn="just">
              <a:lnSpc>
                <a:spcPct val="115000"/>
              </a:lnSpc>
              <a:spcBef>
                <a:spcPts val="1200"/>
              </a:spcBef>
              <a:spcAft>
                <a:spcPts val="0"/>
              </a:spcAft>
              <a:buNone/>
            </a:pPr>
            <a:r>
              <a:rPr b="1" lang="ro" sz="2300">
                <a:highlight>
                  <a:srgbClr val="FFFFFF"/>
                </a:highlight>
              </a:rPr>
              <a:t>CONCLUZII</a:t>
            </a:r>
            <a:r>
              <a:rPr lang="ro" sz="2300">
                <a:highlight>
                  <a:srgbClr val="FFFFFF"/>
                </a:highlight>
              </a:rPr>
              <a:t>:</a:t>
            </a:r>
            <a:endParaRPr sz="2300">
              <a:highlight>
                <a:srgbClr val="FFFFFF"/>
              </a:highlight>
            </a:endParaRPr>
          </a:p>
          <a:p>
            <a:pPr indent="0" lvl="0" marL="89999" rtl="0" algn="just">
              <a:lnSpc>
                <a:spcPct val="115000"/>
              </a:lnSpc>
              <a:spcBef>
                <a:spcPts val="1200"/>
              </a:spcBef>
              <a:spcAft>
                <a:spcPts val="0"/>
              </a:spcAft>
              <a:buNone/>
            </a:pPr>
            <a:r>
              <a:rPr lang="ro" sz="2200"/>
              <a:t>În pofida limitelor sale, activitatea logopedică realizată în varianta on-line poate fi </a:t>
            </a:r>
            <a:r>
              <a:rPr b="1" lang="ro" sz="2200">
                <a:solidFill>
                  <a:srgbClr val="990000"/>
                </a:solidFill>
              </a:rPr>
              <a:t>EFICIENTĂ</a:t>
            </a:r>
            <a:r>
              <a:rPr lang="ro" sz="2200"/>
              <a:t>, dacă profesorul logoped este </a:t>
            </a:r>
            <a:r>
              <a:rPr b="1" lang="ro" sz="2200">
                <a:solidFill>
                  <a:srgbClr val="990000"/>
                </a:solidFill>
              </a:rPr>
              <a:t>CREATIV</a:t>
            </a:r>
            <a:r>
              <a:rPr lang="ro" sz="2200"/>
              <a:t>, manifestă </a:t>
            </a:r>
            <a:r>
              <a:rPr b="1" lang="ro" sz="2200">
                <a:solidFill>
                  <a:srgbClr val="990000"/>
                </a:solidFill>
              </a:rPr>
              <a:t>FLEXIBILITATE</a:t>
            </a:r>
            <a:r>
              <a:rPr lang="ro" sz="2200"/>
              <a:t>, </a:t>
            </a:r>
            <a:r>
              <a:rPr b="1" lang="ro" sz="2200">
                <a:solidFill>
                  <a:srgbClr val="990000"/>
                </a:solidFill>
              </a:rPr>
              <a:t>INTERES</a:t>
            </a:r>
            <a:r>
              <a:rPr lang="ro" sz="2200"/>
              <a:t> pentru </a:t>
            </a:r>
            <a:r>
              <a:rPr b="1" lang="ro" sz="2200">
                <a:solidFill>
                  <a:srgbClr val="990000"/>
                </a:solidFill>
              </a:rPr>
              <a:t>NOU</a:t>
            </a:r>
            <a:r>
              <a:rPr lang="ro" sz="2200"/>
              <a:t> și demonstrează receptivitate la </a:t>
            </a:r>
            <a:r>
              <a:rPr b="1" lang="ro" sz="2200">
                <a:solidFill>
                  <a:srgbClr val="990000"/>
                </a:solidFill>
              </a:rPr>
              <a:t>SCHIMBARE</a:t>
            </a:r>
            <a:r>
              <a:rPr lang="ro" sz="2200"/>
              <a:t>.</a:t>
            </a:r>
            <a:r>
              <a:rPr lang="ro" sz="2200"/>
              <a:t> </a:t>
            </a:r>
            <a:endParaRPr sz="2200"/>
          </a:p>
        </p:txBody>
      </p:sp>
      <p:pic>
        <p:nvPicPr>
          <p:cNvPr id="153" name="Google Shape;153;p27"/>
          <p:cNvPicPr preferRelativeResize="0"/>
          <p:nvPr/>
        </p:nvPicPr>
        <p:blipFill>
          <a:blip r:embed="rId3">
            <a:alphaModFix/>
          </a:blip>
          <a:stretch>
            <a:fillRect/>
          </a:stretch>
        </p:blipFill>
        <p:spPr>
          <a:xfrm>
            <a:off x="3102325" y="2539275"/>
            <a:ext cx="2919850" cy="260910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1" name="Shape 61"/>
        <p:cNvGrpSpPr/>
        <p:nvPr/>
      </p:nvGrpSpPr>
      <p:grpSpPr>
        <a:xfrm>
          <a:off x="0" y="0"/>
          <a:ext cx="0" cy="0"/>
          <a:chOff x="0" y="0"/>
          <a:chExt cx="0" cy="0"/>
        </a:xfrm>
      </p:grpSpPr>
      <p:sp>
        <p:nvSpPr>
          <p:cNvPr id="62" name="Google Shape;62;p14"/>
          <p:cNvSpPr/>
          <p:nvPr/>
        </p:nvSpPr>
        <p:spPr>
          <a:xfrm>
            <a:off x="462900" y="320800"/>
            <a:ext cx="7806900" cy="62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425600" y="2536150"/>
            <a:ext cx="3028500" cy="49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425600" y="361900"/>
            <a:ext cx="79107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o" sz="2000">
                <a:solidFill>
                  <a:srgbClr val="20124D"/>
                </a:solidFill>
              </a:rPr>
              <a:t> </a:t>
            </a:r>
            <a:r>
              <a:rPr b="1" lang="ro" sz="2200">
                <a:solidFill>
                  <a:srgbClr val="20124D"/>
                </a:solidFill>
                <a:highlight>
                  <a:srgbClr val="FFFFFF"/>
                </a:highlight>
              </a:rPr>
              <a:t>TEMELE sunt dezvoltate în cadrul platformei “LIVRESQ”</a:t>
            </a:r>
            <a:r>
              <a:rPr lang="ro" sz="2200">
                <a:solidFill>
                  <a:srgbClr val="20124D"/>
                </a:solidFill>
                <a:highlight>
                  <a:srgbClr val="FFFFFF"/>
                </a:highlight>
              </a:rPr>
              <a:t>.</a:t>
            </a:r>
            <a:endParaRPr sz="2200">
              <a:solidFill>
                <a:srgbClr val="274E13"/>
              </a:solidFill>
              <a:highlight>
                <a:srgbClr val="FFFFFF"/>
              </a:highlight>
            </a:endParaRPr>
          </a:p>
          <a:p>
            <a:pPr indent="0" lvl="0" marL="0" rtl="0" algn="just">
              <a:spcBef>
                <a:spcPts val="1600"/>
              </a:spcBef>
              <a:spcAft>
                <a:spcPts val="0"/>
              </a:spcAft>
              <a:buNone/>
            </a:pPr>
            <a:r>
              <a:t/>
            </a:r>
            <a:endParaRPr b="1" sz="2000"/>
          </a:p>
          <a:p>
            <a:pPr indent="0" lvl="0" marL="0" rtl="0" algn="ctr">
              <a:spcBef>
                <a:spcPts val="1600"/>
              </a:spcBef>
              <a:spcAft>
                <a:spcPts val="1600"/>
              </a:spcAft>
              <a:buNone/>
            </a:pPr>
            <a:r>
              <a:t/>
            </a:r>
            <a:endParaRPr b="1" sz="2000">
              <a:solidFill>
                <a:schemeClr val="dk1"/>
              </a:solidFill>
            </a:endParaRPr>
          </a:p>
        </p:txBody>
      </p:sp>
      <p:sp>
        <p:nvSpPr>
          <p:cNvPr id="65" name="Google Shape;65;p14"/>
          <p:cNvSpPr txBox="1"/>
          <p:nvPr/>
        </p:nvSpPr>
        <p:spPr>
          <a:xfrm>
            <a:off x="270700" y="2571750"/>
            <a:ext cx="7806900" cy="2132400"/>
          </a:xfrm>
          <a:prstGeom prst="rect">
            <a:avLst/>
          </a:prstGeom>
          <a:noFill/>
          <a:ln>
            <a:noFill/>
          </a:ln>
        </p:spPr>
        <p:txBody>
          <a:bodyPr anchorCtr="0" anchor="t" bIns="91425" lIns="91425" spcFirstLastPara="1" rIns="91425" wrap="square" tIns="91425">
            <a:noAutofit/>
          </a:bodyPr>
          <a:lstStyle/>
          <a:p>
            <a:pPr indent="179999" lvl="0" marL="0" rtl="0" algn="just">
              <a:spcBef>
                <a:spcPts val="0"/>
              </a:spcBef>
              <a:spcAft>
                <a:spcPts val="0"/>
              </a:spcAft>
              <a:buNone/>
            </a:pPr>
            <a:r>
              <a:rPr b="1" lang="ro" sz="2200">
                <a:solidFill>
                  <a:srgbClr val="20124D"/>
                </a:solidFill>
                <a:highlight>
                  <a:schemeClr val="lt1"/>
                </a:highlight>
              </a:rPr>
              <a:t>SCOPUL prezentării</a:t>
            </a:r>
            <a:r>
              <a:rPr b="1" lang="ro" sz="2000">
                <a:solidFill>
                  <a:schemeClr val="dk1"/>
                </a:solidFill>
                <a:highlight>
                  <a:schemeClr val="lt1"/>
                </a:highlight>
              </a:rPr>
              <a:t>: </a:t>
            </a:r>
            <a:endParaRPr b="1" sz="2000">
              <a:solidFill>
                <a:schemeClr val="dk1"/>
              </a:solidFill>
              <a:highlight>
                <a:schemeClr val="lt1"/>
              </a:highlight>
            </a:endParaRPr>
          </a:p>
          <a:p>
            <a:pPr indent="0" lvl="0" marL="89999" rtl="0" algn="just">
              <a:spcBef>
                <a:spcPts val="1600"/>
              </a:spcBef>
              <a:spcAft>
                <a:spcPts val="1600"/>
              </a:spcAft>
              <a:buNone/>
            </a:pPr>
            <a:r>
              <a:rPr b="1" lang="ro" sz="2000">
                <a:solidFill>
                  <a:schemeClr val="dk1"/>
                </a:solidFill>
                <a:highlight>
                  <a:schemeClr val="lt1"/>
                </a:highlight>
              </a:rPr>
              <a:t>Diseminarea platformei Livresq ca principal instrument digital de editare/ creare și postare de lecții/ activități interactive, integrate cu succes în  demersul logopedic clasic</a:t>
            </a:r>
            <a:endParaRPr b="1" sz="2000">
              <a:solidFill>
                <a:schemeClr val="dk1"/>
              </a:solidFill>
              <a:highlight>
                <a:schemeClr val="lt1"/>
              </a:highlight>
            </a:endParaRPr>
          </a:p>
        </p:txBody>
      </p:sp>
      <p:pic>
        <p:nvPicPr>
          <p:cNvPr id="66" name="Google Shape;66;p14"/>
          <p:cNvPicPr preferRelativeResize="0"/>
          <p:nvPr/>
        </p:nvPicPr>
        <p:blipFill>
          <a:blip r:embed="rId3">
            <a:alphaModFix/>
          </a:blip>
          <a:stretch>
            <a:fillRect/>
          </a:stretch>
        </p:blipFill>
        <p:spPr>
          <a:xfrm>
            <a:off x="4950625" y="738850"/>
            <a:ext cx="2893225" cy="23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0" name="Shape 70"/>
        <p:cNvGrpSpPr/>
        <p:nvPr/>
      </p:nvGrpSpPr>
      <p:grpSpPr>
        <a:xfrm>
          <a:off x="0" y="0"/>
          <a:ext cx="0" cy="0"/>
          <a:chOff x="0" y="0"/>
          <a:chExt cx="0" cy="0"/>
        </a:xfrm>
      </p:grpSpPr>
      <p:sp>
        <p:nvSpPr>
          <p:cNvPr id="71" name="Google Shape;71;p15"/>
          <p:cNvSpPr/>
          <p:nvPr/>
        </p:nvSpPr>
        <p:spPr>
          <a:xfrm>
            <a:off x="214325" y="257175"/>
            <a:ext cx="3246900" cy="51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type="title"/>
          </p:nvPr>
        </p:nvSpPr>
        <p:spPr>
          <a:xfrm>
            <a:off x="196500" y="241050"/>
            <a:ext cx="8606400" cy="46614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o" sz="2000">
                <a:highlight>
                  <a:srgbClr val="FFFFFF"/>
                </a:highlight>
              </a:rPr>
              <a:t>PLATFORMA “LIVRESQ”</a:t>
            </a:r>
            <a:endParaRPr sz="2000">
              <a:highlight>
                <a:srgbClr val="FFFFFF"/>
              </a:highlight>
            </a:endParaRPr>
          </a:p>
          <a:p>
            <a:pPr indent="-342900" lvl="0" marL="457200" rtl="0" algn="just">
              <a:lnSpc>
                <a:spcPct val="115000"/>
              </a:lnSpc>
              <a:spcBef>
                <a:spcPts val="1600"/>
              </a:spcBef>
              <a:spcAft>
                <a:spcPts val="0"/>
              </a:spcAft>
              <a:buSzPts val="1800"/>
              <a:buChar char="-"/>
            </a:pPr>
            <a:r>
              <a:rPr lang="ro" sz="1800"/>
              <a:t>este cea mai mare platformă de creare de conținut educațional românesc;</a:t>
            </a:r>
            <a:endParaRPr sz="1800"/>
          </a:p>
          <a:p>
            <a:pPr indent="-342900" lvl="0" marL="457200" rtl="0" algn="just">
              <a:lnSpc>
                <a:spcPct val="115000"/>
              </a:lnSpc>
              <a:spcBef>
                <a:spcPts val="0"/>
              </a:spcBef>
              <a:spcAft>
                <a:spcPts val="0"/>
              </a:spcAft>
              <a:buSzPts val="1800"/>
              <a:buChar char="-"/>
            </a:pPr>
            <a:r>
              <a:rPr lang="ro" sz="1800"/>
              <a:t>conține o bibliotecă virtuală generoasă în care se află lecții interactive realizate de profesori din România și Republica Moldova;</a:t>
            </a:r>
            <a:endParaRPr sz="1800"/>
          </a:p>
          <a:p>
            <a:pPr indent="-342900" lvl="0" marL="457200" rtl="0" algn="just">
              <a:lnSpc>
                <a:spcPct val="115000"/>
              </a:lnSpc>
              <a:spcBef>
                <a:spcPts val="0"/>
              </a:spcBef>
              <a:spcAft>
                <a:spcPts val="0"/>
              </a:spcAft>
              <a:buSzPts val="1800"/>
              <a:buChar char="-"/>
            </a:pPr>
            <a:r>
              <a:rPr lang="ro" sz="1800"/>
              <a:t> poate fi accesată la adresa  </a:t>
            </a:r>
            <a:r>
              <a:rPr lang="ro" sz="1800" u="sng">
                <a:solidFill>
                  <a:srgbClr val="0000FF"/>
                </a:solidFill>
                <a:hlinkClick r:id="rId3">
                  <a:extLst>
                    <a:ext uri="{A12FA001-AC4F-418D-AE19-62706E023703}">
                      <ahyp:hlinkClr val="tx"/>
                    </a:ext>
                  </a:extLst>
                </a:hlinkClick>
              </a:rPr>
              <a:t>www.livresq.com</a:t>
            </a:r>
            <a:r>
              <a:rPr lang="ro" sz="1800"/>
              <a:t>;</a:t>
            </a:r>
            <a:endParaRPr sz="1800"/>
          </a:p>
          <a:p>
            <a:pPr indent="-342900" lvl="0" marL="457200" rtl="0" algn="just">
              <a:lnSpc>
                <a:spcPct val="115000"/>
              </a:lnSpc>
              <a:spcBef>
                <a:spcPts val="0"/>
              </a:spcBef>
              <a:spcAft>
                <a:spcPts val="0"/>
              </a:spcAft>
              <a:buSzPts val="1800"/>
              <a:buChar char="-"/>
            </a:pPr>
            <a:r>
              <a:rPr lang="ro" sz="1800"/>
              <a:t>cadrele didactice pot beneficia de un</a:t>
            </a:r>
            <a:r>
              <a:rPr b="1" lang="ro" sz="1800"/>
              <a:t> cont gratuit cu valabilitate de 1 an</a:t>
            </a:r>
            <a:r>
              <a:rPr lang="ro" sz="1800"/>
              <a:t>, dacă accesează secțiunea </a:t>
            </a:r>
            <a:r>
              <a:rPr b="1" lang="ro" sz="1800"/>
              <a:t>ACADEMIC </a:t>
            </a:r>
            <a:r>
              <a:rPr lang="ro" sz="1800"/>
              <a:t>din pagina de start a platformei;</a:t>
            </a:r>
            <a:endParaRPr sz="1800">
              <a:latin typeface="Times New Roman"/>
              <a:ea typeface="Times New Roman"/>
              <a:cs typeface="Times New Roman"/>
              <a:sym typeface="Times New Roman"/>
            </a:endParaRPr>
          </a:p>
          <a:p>
            <a:pPr indent="-342900" lvl="0" marL="457200" rtl="0" algn="just">
              <a:lnSpc>
                <a:spcPct val="115000"/>
              </a:lnSpc>
              <a:spcBef>
                <a:spcPts val="0"/>
              </a:spcBef>
              <a:spcAft>
                <a:spcPts val="0"/>
              </a:spcAft>
              <a:buSzPts val="1800"/>
              <a:buChar char="-"/>
            </a:pPr>
            <a:r>
              <a:rPr lang="ro" sz="1800"/>
              <a:t>se pot consulta gratuit </a:t>
            </a:r>
            <a:r>
              <a:rPr b="1" lang="ro" sz="1800"/>
              <a:t>tutorialele </a:t>
            </a:r>
            <a:r>
              <a:rPr lang="ro" sz="1800"/>
              <a:t>din secțiunea </a:t>
            </a:r>
            <a:r>
              <a:rPr b="1" lang="ro" sz="1800"/>
              <a:t>TRAINING</a:t>
            </a:r>
            <a:r>
              <a:rPr lang="ro" sz="1800"/>
              <a:t>,</a:t>
            </a:r>
            <a:r>
              <a:rPr b="1" lang="ro" sz="1800"/>
              <a:t> </a:t>
            </a:r>
            <a:r>
              <a:rPr lang="ro" sz="1800"/>
              <a:t>precum și</a:t>
            </a:r>
            <a:r>
              <a:rPr b="1" lang="ro" sz="1800"/>
              <a:t> </a:t>
            </a:r>
            <a:r>
              <a:rPr lang="ro" sz="1800"/>
              <a:t>înregistrările video ale </a:t>
            </a:r>
            <a:r>
              <a:rPr b="1" lang="ro" sz="1800"/>
              <a:t>webinarului</a:t>
            </a:r>
            <a:r>
              <a:rPr lang="ro" sz="1800"/>
              <a:t> </a:t>
            </a:r>
            <a:r>
              <a:rPr b="1" lang="ro" sz="1800"/>
              <a:t>săptămânal </a:t>
            </a:r>
            <a:r>
              <a:rPr lang="ro" sz="1800"/>
              <a:t>(</a:t>
            </a:r>
            <a:r>
              <a:rPr i="1" lang="ro" sz="1800"/>
              <a:t>Întâlnirea de marți cu Livresq</a:t>
            </a:r>
            <a:r>
              <a:rPr lang="ro" sz="1800"/>
              <a:t>) susținut de d-l profesor Gabriel Lazăr, din luna martie până în prezent, fără întrerupere;</a:t>
            </a:r>
            <a:endParaRPr sz="1800"/>
          </a:p>
          <a:p>
            <a:pPr indent="-342900" lvl="0" marL="457200" rtl="0" algn="just">
              <a:lnSpc>
                <a:spcPct val="115000"/>
              </a:lnSpc>
              <a:spcBef>
                <a:spcPts val="0"/>
              </a:spcBef>
              <a:spcAft>
                <a:spcPts val="0"/>
              </a:spcAft>
              <a:buSzPts val="1800"/>
              <a:buChar char="-"/>
            </a:pPr>
            <a:r>
              <a:rPr lang="ro" sz="1800"/>
              <a:t>lecțiile Livresq pot fi vizualizate (de elevi, alte cadre didactice) prin </a:t>
            </a:r>
            <a:r>
              <a:rPr b="1" lang="ro" sz="1800"/>
              <a:t>accesarea unui link</a:t>
            </a:r>
            <a:r>
              <a:rPr lang="ro" sz="1800"/>
              <a:t>, fără a necesita existența unui cont pe platformă.</a:t>
            </a:r>
            <a:endParaRPr sz="1800"/>
          </a:p>
          <a:p>
            <a:pPr indent="0" lvl="0" marL="457200" rtl="0" algn="just">
              <a:lnSpc>
                <a:spcPct val="115000"/>
              </a:lnSpc>
              <a:spcBef>
                <a:spcPts val="1200"/>
              </a:spcBef>
              <a:spcAft>
                <a:spcPts val="0"/>
              </a:spcAft>
              <a:buNone/>
            </a:pPr>
            <a:r>
              <a:t/>
            </a:r>
            <a:endParaRPr sz="1800"/>
          </a:p>
          <a:p>
            <a:pPr indent="0" lvl="0" marL="457200" rtl="0" algn="just">
              <a:lnSpc>
                <a:spcPct val="115000"/>
              </a:lnSpc>
              <a:spcBef>
                <a:spcPts val="1200"/>
              </a:spcBef>
              <a:spcAft>
                <a:spcPts val="0"/>
              </a:spcAft>
              <a:buNone/>
            </a:pPr>
            <a:r>
              <a:t/>
            </a:r>
            <a:endParaRPr sz="1800"/>
          </a:p>
          <a:p>
            <a:pPr indent="0" lvl="0" marL="0" rtl="0" algn="l">
              <a:spcBef>
                <a:spcPts val="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6" name="Shape 76"/>
        <p:cNvGrpSpPr/>
        <p:nvPr/>
      </p:nvGrpSpPr>
      <p:grpSpPr>
        <a:xfrm>
          <a:off x="0" y="0"/>
          <a:ext cx="0" cy="0"/>
          <a:chOff x="0" y="0"/>
          <a:chExt cx="0" cy="0"/>
        </a:xfrm>
      </p:grpSpPr>
      <p:sp>
        <p:nvSpPr>
          <p:cNvPr id="77" name="Google Shape;77;p16"/>
          <p:cNvSpPr/>
          <p:nvPr/>
        </p:nvSpPr>
        <p:spPr>
          <a:xfrm>
            <a:off x="192875" y="96450"/>
            <a:ext cx="3193200" cy="492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ph type="title"/>
          </p:nvPr>
        </p:nvSpPr>
        <p:spPr>
          <a:xfrm>
            <a:off x="172650" y="75025"/>
            <a:ext cx="3352800" cy="492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ro" sz="2000">
                <a:highlight>
                  <a:srgbClr val="FFFFFF"/>
                </a:highlight>
              </a:rPr>
              <a:t>PLATFORMA “LIVRESQ”</a:t>
            </a:r>
            <a:endParaRPr sz="2000">
              <a:highlight>
                <a:srgbClr val="FFFFFF"/>
              </a:highlight>
            </a:endParaRPr>
          </a:p>
          <a:p>
            <a:pPr indent="0" lvl="0" marL="457200" rtl="0" algn="just">
              <a:lnSpc>
                <a:spcPct val="115000"/>
              </a:lnSpc>
              <a:spcBef>
                <a:spcPts val="1600"/>
              </a:spcBef>
              <a:spcAft>
                <a:spcPts val="0"/>
              </a:spcAft>
              <a:buNone/>
            </a:pPr>
            <a:r>
              <a:t/>
            </a:r>
            <a:endParaRPr sz="1800"/>
          </a:p>
          <a:p>
            <a:pPr indent="0" lvl="0" marL="0" rtl="0" algn="l">
              <a:spcBef>
                <a:spcPts val="0"/>
              </a:spcBef>
              <a:spcAft>
                <a:spcPts val="0"/>
              </a:spcAft>
              <a:buNone/>
            </a:pPr>
            <a:r>
              <a:t/>
            </a:r>
            <a:endParaRPr sz="1800"/>
          </a:p>
        </p:txBody>
      </p:sp>
      <p:pic>
        <p:nvPicPr>
          <p:cNvPr id="79" name="Google Shape;79;p16"/>
          <p:cNvPicPr preferRelativeResize="0"/>
          <p:nvPr/>
        </p:nvPicPr>
        <p:blipFill>
          <a:blip r:embed="rId3">
            <a:alphaModFix/>
          </a:blip>
          <a:stretch>
            <a:fillRect/>
          </a:stretch>
        </p:blipFill>
        <p:spPr>
          <a:xfrm>
            <a:off x="76200" y="665550"/>
            <a:ext cx="8985325" cy="44017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3" name="Shape 83"/>
        <p:cNvGrpSpPr/>
        <p:nvPr/>
      </p:nvGrpSpPr>
      <p:grpSpPr>
        <a:xfrm>
          <a:off x="0" y="0"/>
          <a:ext cx="0" cy="0"/>
          <a:chOff x="0" y="0"/>
          <a:chExt cx="0" cy="0"/>
        </a:xfrm>
      </p:grpSpPr>
      <p:sp>
        <p:nvSpPr>
          <p:cNvPr id="84" name="Google Shape;84;p17"/>
          <p:cNvSpPr/>
          <p:nvPr/>
        </p:nvSpPr>
        <p:spPr>
          <a:xfrm>
            <a:off x="2196700" y="191700"/>
            <a:ext cx="6924000" cy="535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ph type="title"/>
          </p:nvPr>
        </p:nvSpPr>
        <p:spPr>
          <a:xfrm>
            <a:off x="-52800" y="0"/>
            <a:ext cx="9192000" cy="921600"/>
          </a:xfrm>
          <a:prstGeom prst="rect">
            <a:avLst/>
          </a:prstGeom>
        </p:spPr>
        <p:txBody>
          <a:bodyPr anchorCtr="0" anchor="b"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ro" sz="2000"/>
              <a:t>Abordare on-line</a:t>
            </a:r>
            <a:r>
              <a:rPr lang="ro" sz="2000"/>
              <a:t>  </a:t>
            </a:r>
            <a:r>
              <a:rPr lang="ro" sz="2100"/>
              <a:t>TEMĂ_”</a:t>
            </a:r>
            <a:r>
              <a:rPr b="1" lang="ro" sz="2000"/>
              <a:t>Însușirea normelor de scriere: ORTOGRAMELE</a:t>
            </a:r>
            <a:r>
              <a:rPr lang="ro" sz="2000"/>
              <a:t>”</a:t>
            </a:r>
            <a:endParaRPr sz="2000">
              <a:solidFill>
                <a:srgbClr val="000000"/>
              </a:solidFill>
            </a:endParaRPr>
          </a:p>
        </p:txBody>
      </p:sp>
      <p:sp>
        <p:nvSpPr>
          <p:cNvPr id="86" name="Google Shape;86;p17"/>
          <p:cNvSpPr txBox="1"/>
          <p:nvPr>
            <p:ph idx="1" type="body"/>
          </p:nvPr>
        </p:nvSpPr>
        <p:spPr>
          <a:xfrm>
            <a:off x="23400" y="878825"/>
            <a:ext cx="5161200" cy="3964800"/>
          </a:xfrm>
          <a:prstGeom prst="rect">
            <a:avLst/>
          </a:prstGeom>
          <a:solidFill>
            <a:srgbClr val="FFFFFF"/>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ro" sz="1900">
                <a:solidFill>
                  <a:schemeClr val="dk1"/>
                </a:solidFill>
              </a:rPr>
              <a:t>Activitate interactivă I_ Platforma  “LIVRESQ” </a:t>
            </a:r>
            <a:endParaRPr b="1" sz="1900">
              <a:solidFill>
                <a:srgbClr val="000000"/>
              </a:solidFill>
            </a:endParaRPr>
          </a:p>
          <a:p>
            <a:pPr indent="0" lvl="0" marL="0" rtl="0" algn="just">
              <a:lnSpc>
                <a:spcPct val="115000"/>
              </a:lnSpc>
              <a:spcBef>
                <a:spcPts val="1200"/>
              </a:spcBef>
              <a:spcAft>
                <a:spcPts val="0"/>
              </a:spcAft>
              <a:buNone/>
            </a:pPr>
            <a:r>
              <a:rPr lang="ro" sz="1800">
                <a:solidFill>
                  <a:srgbClr val="000000"/>
                </a:solidFill>
              </a:rPr>
              <a:t>“</a:t>
            </a:r>
            <a:r>
              <a:rPr b="1" lang="ro" sz="1800">
                <a:solidFill>
                  <a:srgbClr val="000000"/>
                </a:solidFill>
              </a:rPr>
              <a:t>Capcanele limbii române. ORTOGRAMELE</a:t>
            </a:r>
            <a:r>
              <a:rPr lang="ro" sz="1800">
                <a:solidFill>
                  <a:srgbClr val="000000"/>
                </a:solidFill>
              </a:rPr>
              <a:t>” </a:t>
            </a:r>
            <a:r>
              <a:rPr lang="ro" sz="1900">
                <a:solidFill>
                  <a:srgbClr val="000000"/>
                </a:solidFill>
              </a:rPr>
              <a:t> </a:t>
            </a:r>
            <a:endParaRPr sz="1900">
              <a:solidFill>
                <a:srgbClr val="000000"/>
              </a:solidFill>
            </a:endParaRPr>
          </a:p>
          <a:p>
            <a:pPr indent="0" lvl="0" marL="0" rtl="0" algn="just">
              <a:lnSpc>
                <a:spcPct val="115000"/>
              </a:lnSpc>
              <a:spcBef>
                <a:spcPts val="1200"/>
              </a:spcBef>
              <a:spcAft>
                <a:spcPts val="0"/>
              </a:spcAft>
              <a:buNone/>
            </a:pPr>
            <a:r>
              <a:rPr lang="ro" sz="1700">
                <a:solidFill>
                  <a:srgbClr val="000000"/>
                </a:solidFill>
              </a:rPr>
              <a:t>Activitatea este</a:t>
            </a:r>
            <a:r>
              <a:rPr lang="ro" sz="1700">
                <a:solidFill>
                  <a:srgbClr val="000000"/>
                </a:solidFill>
              </a:rPr>
              <a:t> </a:t>
            </a:r>
            <a:r>
              <a:rPr lang="ro" sz="1700">
                <a:solidFill>
                  <a:srgbClr val="000000"/>
                </a:solidFill>
              </a:rPr>
              <a:t>destinată  </a:t>
            </a:r>
            <a:r>
              <a:rPr b="1" lang="ro" sz="1700">
                <a:solidFill>
                  <a:srgbClr val="000000"/>
                </a:solidFill>
              </a:rPr>
              <a:t>școlarilor mici de clasa a III-a </a:t>
            </a:r>
            <a:r>
              <a:rPr lang="ro" sz="1700">
                <a:solidFill>
                  <a:srgbClr val="000000"/>
                </a:solidFill>
              </a:rPr>
              <a:t>care prezintă dificultăţi în înţelegerea și aplicarea corectă a </a:t>
            </a:r>
            <a:r>
              <a:rPr lang="ro" sz="1700">
                <a:solidFill>
                  <a:srgbClr val="000000"/>
                </a:solidFill>
              </a:rPr>
              <a:t>diferitelor</a:t>
            </a:r>
            <a:r>
              <a:rPr lang="ro" sz="1700">
                <a:solidFill>
                  <a:srgbClr val="000000"/>
                </a:solidFill>
              </a:rPr>
              <a:t> norme de scriere. </a:t>
            </a:r>
            <a:endParaRPr sz="1700">
              <a:solidFill>
                <a:srgbClr val="000000"/>
              </a:solidFill>
            </a:endParaRPr>
          </a:p>
          <a:p>
            <a:pPr indent="0" lvl="0" marL="0" rtl="0" algn="just">
              <a:lnSpc>
                <a:spcPct val="115000"/>
              </a:lnSpc>
              <a:spcBef>
                <a:spcPts val="1200"/>
              </a:spcBef>
              <a:spcAft>
                <a:spcPts val="0"/>
              </a:spcAft>
              <a:buNone/>
            </a:pPr>
            <a:r>
              <a:rPr lang="ro" sz="1600" u="sng">
                <a:solidFill>
                  <a:schemeClr val="accent5"/>
                </a:solidFill>
                <a:hlinkClick r:id="rId3">
                  <a:extLst>
                    <a:ext uri="{A12FA001-AC4F-418D-AE19-62706E023703}">
                      <ahyp:hlinkClr val="tx"/>
                    </a:ext>
                  </a:extLst>
                </a:hlinkClick>
              </a:rPr>
              <a:t>https://library.livresq.com/details/5f523851582a685cc3183e3c</a:t>
            </a:r>
            <a:endParaRPr sz="1600">
              <a:solidFill>
                <a:schemeClr val="dk1"/>
              </a:solidFill>
            </a:endParaRPr>
          </a:p>
          <a:p>
            <a:pPr indent="0" lvl="0" marL="0" rtl="0" algn="just">
              <a:spcBef>
                <a:spcPts val="0"/>
              </a:spcBef>
              <a:spcAft>
                <a:spcPts val="0"/>
              </a:spcAft>
              <a:buClr>
                <a:schemeClr val="dk1"/>
              </a:buClr>
              <a:buSzPts val="1100"/>
              <a:buFont typeface="Arial"/>
              <a:buNone/>
            </a:pPr>
            <a:r>
              <a:rPr lang="ro" sz="1650">
                <a:solidFill>
                  <a:schemeClr val="dk1"/>
                </a:solidFill>
                <a:highlight>
                  <a:srgbClr val="FFFFFF"/>
                </a:highlight>
              </a:rPr>
              <a:t>M</a:t>
            </a:r>
            <a:r>
              <a:rPr lang="ro" sz="1650">
                <a:solidFill>
                  <a:schemeClr val="dk1"/>
                </a:solidFill>
                <a:highlight>
                  <a:srgbClr val="FFFFFF"/>
                </a:highlight>
              </a:rPr>
              <a:t>aterialului conceput în cadrul platformei “LIVRESQ” conține exerciții diversificate realizate în aplicația digitală </a:t>
            </a:r>
            <a:r>
              <a:rPr i="1" lang="ro" sz="1650">
                <a:solidFill>
                  <a:schemeClr val="dk1"/>
                </a:solidFill>
                <a:highlight>
                  <a:srgbClr val="FFFFFF"/>
                </a:highlight>
              </a:rPr>
              <a:t>LearningApps</a:t>
            </a:r>
            <a:r>
              <a:rPr lang="ro" sz="1650">
                <a:solidFill>
                  <a:schemeClr val="dk1"/>
                </a:solidFill>
                <a:highlight>
                  <a:srgbClr val="FFFFFF"/>
                </a:highlight>
              </a:rPr>
              <a:t> și materiale video preluate de pe </a:t>
            </a:r>
            <a:r>
              <a:rPr i="1" lang="ro" sz="1650">
                <a:solidFill>
                  <a:schemeClr val="dk1"/>
                </a:solidFill>
                <a:highlight>
                  <a:srgbClr val="FFFFFF"/>
                </a:highlight>
              </a:rPr>
              <a:t>YouTube.</a:t>
            </a:r>
            <a:endParaRPr i="1" sz="1650">
              <a:solidFill>
                <a:schemeClr val="dk1"/>
              </a:solidFill>
              <a:highlight>
                <a:srgbClr val="FFFFFF"/>
              </a:highlight>
            </a:endParaRPr>
          </a:p>
          <a:p>
            <a:pPr indent="0" lvl="0" marL="0" rtl="0" algn="just">
              <a:lnSpc>
                <a:spcPct val="150000"/>
              </a:lnSpc>
              <a:spcBef>
                <a:spcPts val="1200"/>
              </a:spcBef>
              <a:spcAft>
                <a:spcPts val="0"/>
              </a:spcAft>
              <a:buClr>
                <a:schemeClr val="dk1"/>
              </a:buClr>
              <a:buSzPts val="1100"/>
              <a:buFont typeface="Arial"/>
              <a:buNone/>
            </a:pPr>
            <a:r>
              <a:t/>
            </a:r>
            <a:endParaRPr sz="1600">
              <a:solidFill>
                <a:schemeClr val="dk1"/>
              </a:solidFill>
            </a:endParaRPr>
          </a:p>
          <a:p>
            <a:pPr indent="0" lvl="0" marL="0" rtl="0" algn="just">
              <a:lnSpc>
                <a:spcPct val="150000"/>
              </a:lnSpc>
              <a:spcBef>
                <a:spcPts val="120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1600"/>
              </a:spcAft>
              <a:buNone/>
            </a:pPr>
            <a:r>
              <a:t/>
            </a:r>
            <a:endParaRPr sz="1600"/>
          </a:p>
        </p:txBody>
      </p:sp>
      <p:pic>
        <p:nvPicPr>
          <p:cNvPr id="87" name="Google Shape;87;p17"/>
          <p:cNvPicPr preferRelativeResize="0"/>
          <p:nvPr/>
        </p:nvPicPr>
        <p:blipFill>
          <a:blip r:embed="rId4">
            <a:alphaModFix/>
          </a:blip>
          <a:stretch>
            <a:fillRect/>
          </a:stretch>
        </p:blipFill>
        <p:spPr>
          <a:xfrm>
            <a:off x="5130800" y="878725"/>
            <a:ext cx="3989799" cy="39218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1" name="Shape 91"/>
        <p:cNvGrpSpPr/>
        <p:nvPr/>
      </p:nvGrpSpPr>
      <p:grpSpPr>
        <a:xfrm>
          <a:off x="0" y="0"/>
          <a:ext cx="0" cy="0"/>
          <a:chOff x="0" y="0"/>
          <a:chExt cx="0" cy="0"/>
        </a:xfrm>
      </p:grpSpPr>
      <p:sp>
        <p:nvSpPr>
          <p:cNvPr id="92" name="Google Shape;92;p18"/>
          <p:cNvSpPr/>
          <p:nvPr/>
        </p:nvSpPr>
        <p:spPr>
          <a:xfrm>
            <a:off x="2239575" y="41675"/>
            <a:ext cx="6904500" cy="55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ph idx="1" type="body"/>
          </p:nvPr>
        </p:nvSpPr>
        <p:spPr>
          <a:xfrm>
            <a:off x="117525" y="641675"/>
            <a:ext cx="5165400" cy="4501800"/>
          </a:xfrm>
          <a:prstGeom prst="rect">
            <a:avLst/>
          </a:prstGeom>
          <a:solidFill>
            <a:srgbClr val="FFFFFF"/>
          </a:solidFill>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ro" sz="1900">
                <a:solidFill>
                  <a:schemeClr val="dk1"/>
                </a:solidFill>
              </a:rPr>
              <a:t>Activitate interactivă II_ Platforma  “LIVRESQ”</a:t>
            </a:r>
            <a:endParaRPr sz="1700">
              <a:solidFill>
                <a:srgbClr val="000000"/>
              </a:solidFill>
            </a:endParaRPr>
          </a:p>
          <a:p>
            <a:pPr indent="0" lvl="0" marL="0" rtl="0" algn="just">
              <a:lnSpc>
                <a:spcPct val="115000"/>
              </a:lnSpc>
              <a:spcBef>
                <a:spcPts val="1200"/>
              </a:spcBef>
              <a:spcAft>
                <a:spcPts val="0"/>
              </a:spcAft>
              <a:buNone/>
            </a:pPr>
            <a:r>
              <a:rPr lang="ro" sz="1800">
                <a:solidFill>
                  <a:srgbClr val="000000"/>
                </a:solidFill>
              </a:rPr>
              <a:t>”</a:t>
            </a:r>
            <a:r>
              <a:rPr b="1" lang="ro" sz="1800">
                <a:solidFill>
                  <a:srgbClr val="000000"/>
                </a:solidFill>
              </a:rPr>
              <a:t>Să ne îmbogăţim vocabularul !</a:t>
            </a:r>
            <a:r>
              <a:rPr lang="ro" sz="1800">
                <a:solidFill>
                  <a:srgbClr val="000000"/>
                </a:solidFill>
              </a:rPr>
              <a:t>”</a:t>
            </a:r>
            <a:endParaRPr sz="1800">
              <a:solidFill>
                <a:srgbClr val="000000"/>
              </a:solidFill>
            </a:endParaRPr>
          </a:p>
          <a:p>
            <a:pPr indent="0" lvl="0" marL="0" rtl="0" algn="just">
              <a:lnSpc>
                <a:spcPct val="115000"/>
              </a:lnSpc>
              <a:spcBef>
                <a:spcPts val="1200"/>
              </a:spcBef>
              <a:spcAft>
                <a:spcPts val="0"/>
              </a:spcAft>
              <a:buNone/>
            </a:pPr>
            <a:r>
              <a:rPr lang="ro" sz="1700">
                <a:solidFill>
                  <a:srgbClr val="000000"/>
                </a:solidFill>
              </a:rPr>
              <a:t>Activitatea se adresează </a:t>
            </a:r>
            <a:r>
              <a:rPr b="1" lang="ro" sz="1700">
                <a:solidFill>
                  <a:srgbClr val="000000"/>
                </a:solidFill>
              </a:rPr>
              <a:t>școlarilor de clasa a III-a şi a IV-a</a:t>
            </a:r>
            <a:r>
              <a:rPr lang="ro" sz="1700">
                <a:solidFill>
                  <a:srgbClr val="000000"/>
                </a:solidFill>
              </a:rPr>
              <a:t> care prezintă dificultăţi în însuşirea şi operarea cu noţiuni de lexic</a:t>
            </a:r>
            <a:r>
              <a:rPr lang="ro" sz="1700">
                <a:solidFill>
                  <a:srgbClr val="000000"/>
                </a:solidFill>
              </a:rPr>
              <a:t> precum</a:t>
            </a:r>
            <a:r>
              <a:rPr lang="ro" sz="1700">
                <a:solidFill>
                  <a:srgbClr val="000000"/>
                </a:solidFill>
              </a:rPr>
              <a:t> "sinonime", "antonime", "omonime", "paronime".</a:t>
            </a:r>
            <a:endParaRPr sz="1600">
              <a:solidFill>
                <a:schemeClr val="dk1"/>
              </a:solidFill>
            </a:endParaRPr>
          </a:p>
          <a:p>
            <a:pPr indent="0" lvl="0" marL="0" rtl="0" algn="just">
              <a:lnSpc>
                <a:spcPct val="115000"/>
              </a:lnSpc>
              <a:spcBef>
                <a:spcPts val="1200"/>
              </a:spcBef>
              <a:spcAft>
                <a:spcPts val="0"/>
              </a:spcAft>
              <a:buNone/>
            </a:pPr>
            <a:r>
              <a:rPr lang="ro" sz="1600" u="sng">
                <a:solidFill>
                  <a:schemeClr val="hlink"/>
                </a:solidFill>
                <a:hlinkClick r:id="rId3"/>
              </a:rPr>
              <a:t>https://library.livresq.com/details/5f0205ab686374404fa9b600</a:t>
            </a:r>
            <a:endParaRPr sz="1600" u="sng">
              <a:solidFill>
                <a:schemeClr val="hlink"/>
              </a:solidFill>
            </a:endParaRPr>
          </a:p>
          <a:p>
            <a:pPr indent="0" lvl="0" marL="0" rtl="0" algn="just">
              <a:spcBef>
                <a:spcPts val="0"/>
              </a:spcBef>
              <a:spcAft>
                <a:spcPts val="0"/>
              </a:spcAft>
              <a:buClr>
                <a:schemeClr val="dk1"/>
              </a:buClr>
              <a:buSzPts val="1100"/>
              <a:buFont typeface="Arial"/>
              <a:buNone/>
            </a:pPr>
            <a:r>
              <a:rPr lang="ro" sz="1650">
                <a:solidFill>
                  <a:schemeClr val="dk1"/>
                </a:solidFill>
                <a:highlight>
                  <a:srgbClr val="FFFFFF"/>
                </a:highlight>
              </a:rPr>
              <a:t>În cadrul acestei lecții complexe dezvoltate pe platforma LIVRESQ sunt integrate exerciții ludice realizate în diferite aplicații digitale externe (</a:t>
            </a:r>
            <a:r>
              <a:rPr i="1" lang="ro" sz="1650">
                <a:solidFill>
                  <a:schemeClr val="dk1"/>
                </a:solidFill>
                <a:highlight>
                  <a:srgbClr val="FFFFFF"/>
                </a:highlight>
              </a:rPr>
              <a:t>LearningApps</a:t>
            </a:r>
            <a:r>
              <a:rPr lang="ro" sz="1650">
                <a:solidFill>
                  <a:schemeClr val="dk1"/>
                </a:solidFill>
                <a:highlight>
                  <a:srgbClr val="FFFFFF"/>
                </a:highlight>
              </a:rPr>
              <a:t>, </a:t>
            </a:r>
            <a:r>
              <a:rPr i="1" lang="ro" sz="1650">
                <a:solidFill>
                  <a:schemeClr val="dk1"/>
                </a:solidFill>
                <a:highlight>
                  <a:srgbClr val="FFFFFF"/>
                </a:highlight>
              </a:rPr>
              <a:t>WordWall</a:t>
            </a:r>
            <a:r>
              <a:rPr lang="ro" sz="1650">
                <a:solidFill>
                  <a:schemeClr val="dk1"/>
                </a:solidFill>
                <a:highlight>
                  <a:srgbClr val="FFFFFF"/>
                </a:highlight>
              </a:rPr>
              <a:t>, </a:t>
            </a:r>
            <a:r>
              <a:rPr i="1" lang="ro" sz="1650">
                <a:solidFill>
                  <a:schemeClr val="dk1"/>
                </a:solidFill>
                <a:highlight>
                  <a:srgbClr val="FFFFFF"/>
                </a:highlight>
              </a:rPr>
              <a:t>Book Creator) </a:t>
            </a:r>
            <a:r>
              <a:rPr lang="ro" sz="1650">
                <a:solidFill>
                  <a:schemeClr val="dk1"/>
                </a:solidFill>
                <a:highlight>
                  <a:srgbClr val="FFFFFF"/>
                </a:highlight>
              </a:rPr>
              <a:t>și materiale video de pe</a:t>
            </a:r>
            <a:r>
              <a:rPr i="1" lang="ro" sz="1650">
                <a:solidFill>
                  <a:schemeClr val="dk1"/>
                </a:solidFill>
                <a:highlight>
                  <a:srgbClr val="FFFFFF"/>
                </a:highlight>
              </a:rPr>
              <a:t> YouTube.</a:t>
            </a:r>
            <a:endParaRPr i="1" sz="1650">
              <a:solidFill>
                <a:schemeClr val="dk1"/>
              </a:solidFill>
              <a:highlight>
                <a:srgbClr val="FFFFFF"/>
              </a:highlight>
            </a:endParaRPr>
          </a:p>
          <a:p>
            <a:pPr indent="0" lvl="0" marL="0" rtl="0" algn="just">
              <a:lnSpc>
                <a:spcPct val="115000"/>
              </a:lnSpc>
              <a:spcBef>
                <a:spcPts val="1200"/>
              </a:spcBef>
              <a:spcAft>
                <a:spcPts val="0"/>
              </a:spcAft>
              <a:buNone/>
            </a:pPr>
            <a:r>
              <a:t/>
            </a:r>
            <a:endParaRPr sz="1600" u="sng">
              <a:solidFill>
                <a:schemeClr val="hlink"/>
              </a:solidFill>
            </a:endParaRPr>
          </a:p>
          <a:p>
            <a:pPr indent="0" lvl="0" marL="0" rtl="0" algn="just">
              <a:lnSpc>
                <a:spcPct val="150000"/>
              </a:lnSpc>
              <a:spcBef>
                <a:spcPts val="120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1600"/>
              </a:spcAft>
              <a:buNone/>
            </a:pPr>
            <a:r>
              <a:t/>
            </a:r>
            <a:endParaRPr sz="1600"/>
          </a:p>
        </p:txBody>
      </p:sp>
      <p:pic>
        <p:nvPicPr>
          <p:cNvPr id="94" name="Google Shape;94;p18"/>
          <p:cNvPicPr preferRelativeResize="0"/>
          <p:nvPr/>
        </p:nvPicPr>
        <p:blipFill>
          <a:blip r:embed="rId4">
            <a:alphaModFix/>
          </a:blip>
          <a:stretch>
            <a:fillRect/>
          </a:stretch>
        </p:blipFill>
        <p:spPr>
          <a:xfrm>
            <a:off x="5341525" y="728675"/>
            <a:ext cx="3852576" cy="4264800"/>
          </a:xfrm>
          <a:prstGeom prst="rect">
            <a:avLst/>
          </a:prstGeom>
          <a:noFill/>
          <a:ln>
            <a:noFill/>
          </a:ln>
        </p:spPr>
      </p:pic>
      <p:sp>
        <p:nvSpPr>
          <p:cNvPr id="95" name="Google Shape;95;p18"/>
          <p:cNvSpPr txBox="1"/>
          <p:nvPr/>
        </p:nvSpPr>
        <p:spPr>
          <a:xfrm>
            <a:off x="0" y="41675"/>
            <a:ext cx="9258300" cy="6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ro" sz="2000">
                <a:solidFill>
                  <a:schemeClr val="dk1"/>
                </a:solidFill>
              </a:rPr>
              <a:t>Abordare on-line</a:t>
            </a:r>
            <a:r>
              <a:rPr lang="ro" sz="2000">
                <a:solidFill>
                  <a:schemeClr val="dk1"/>
                </a:solidFill>
              </a:rPr>
              <a:t>  </a:t>
            </a:r>
            <a:r>
              <a:rPr lang="ro" sz="2100">
                <a:solidFill>
                  <a:schemeClr val="dk1"/>
                </a:solidFill>
              </a:rPr>
              <a:t>TEMĂ:“</a:t>
            </a:r>
            <a:r>
              <a:rPr b="1" lang="ro" sz="2100">
                <a:solidFill>
                  <a:schemeClr val="dk1"/>
                </a:solidFill>
              </a:rPr>
              <a:t>Îmbogățirea VOCABULARULUI la școlarii mici” </a:t>
            </a:r>
            <a:endParaRPr b="1" sz="21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9" name="Shape 99"/>
        <p:cNvGrpSpPr/>
        <p:nvPr/>
      </p:nvGrpSpPr>
      <p:grpSpPr>
        <a:xfrm>
          <a:off x="0" y="0"/>
          <a:ext cx="0" cy="0"/>
          <a:chOff x="0" y="0"/>
          <a:chExt cx="0" cy="0"/>
        </a:xfrm>
      </p:grpSpPr>
      <p:sp>
        <p:nvSpPr>
          <p:cNvPr id="100" name="Google Shape;100;p19"/>
          <p:cNvSpPr/>
          <p:nvPr/>
        </p:nvSpPr>
        <p:spPr>
          <a:xfrm>
            <a:off x="192875" y="1682350"/>
            <a:ext cx="3354000" cy="39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192875" y="192875"/>
            <a:ext cx="3418200" cy="396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txBox="1"/>
          <p:nvPr>
            <p:ph type="title"/>
          </p:nvPr>
        </p:nvSpPr>
        <p:spPr>
          <a:xfrm>
            <a:off x="139500" y="130400"/>
            <a:ext cx="8865000" cy="11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o" sz="2000">
                <a:highlight>
                  <a:srgbClr val="FFFFFF"/>
                </a:highlight>
              </a:rPr>
              <a:t>COMPETENȚE GENERALE</a:t>
            </a:r>
            <a:r>
              <a:rPr lang="ro" sz="2000">
                <a:highlight>
                  <a:srgbClr val="FFFFFF"/>
                </a:highlight>
              </a:rPr>
              <a:t>:</a:t>
            </a:r>
            <a:endParaRPr sz="2000">
              <a:highlight>
                <a:srgbClr val="FFFFFF"/>
              </a:highlight>
            </a:endParaRPr>
          </a:p>
          <a:p>
            <a:pPr indent="0" lvl="0" marL="0" rtl="0" algn="just">
              <a:lnSpc>
                <a:spcPct val="115000"/>
              </a:lnSpc>
              <a:spcBef>
                <a:spcPts val="1600"/>
              </a:spcBef>
              <a:spcAft>
                <a:spcPts val="0"/>
              </a:spcAft>
              <a:buClr>
                <a:schemeClr val="dk1"/>
              </a:buClr>
              <a:buSzPts val="1100"/>
              <a:buFont typeface="Arial"/>
              <a:buNone/>
            </a:pPr>
            <a:r>
              <a:rPr lang="ro" sz="1800"/>
              <a:t>Formarea şi dezvoltarea abilităţilor de comunicare orală şi scrisă</a:t>
            </a:r>
            <a:endParaRPr sz="1800"/>
          </a:p>
          <a:p>
            <a:pPr indent="0" lvl="0" marL="0" rtl="0" algn="just">
              <a:lnSpc>
                <a:spcPct val="115000"/>
              </a:lnSpc>
              <a:spcBef>
                <a:spcPts val="1200"/>
              </a:spcBef>
              <a:spcAft>
                <a:spcPts val="0"/>
              </a:spcAft>
              <a:buClr>
                <a:schemeClr val="dk1"/>
              </a:buClr>
              <a:buSzPts val="1100"/>
              <a:buFont typeface="Arial"/>
              <a:buNone/>
            </a:pPr>
            <a:r>
              <a:t/>
            </a:r>
            <a:endParaRPr b="1" sz="2000"/>
          </a:p>
          <a:p>
            <a:pPr indent="0" lvl="0" marL="0" rtl="0" algn="just">
              <a:lnSpc>
                <a:spcPct val="115000"/>
              </a:lnSpc>
              <a:spcBef>
                <a:spcPts val="1200"/>
              </a:spcBef>
              <a:spcAft>
                <a:spcPts val="0"/>
              </a:spcAft>
              <a:buClr>
                <a:schemeClr val="dk1"/>
              </a:buClr>
              <a:buSzPts val="1100"/>
              <a:buFont typeface="Arial"/>
              <a:buNone/>
            </a:pPr>
            <a:r>
              <a:rPr b="1" lang="ro" sz="2000">
                <a:highlight>
                  <a:srgbClr val="FFFFFF"/>
                </a:highlight>
              </a:rPr>
              <a:t>COMPETENȚE SPECIFICE</a:t>
            </a:r>
            <a:r>
              <a:rPr lang="ro" sz="2000">
                <a:highlight>
                  <a:srgbClr val="FFFFFF"/>
                </a:highlight>
              </a:rPr>
              <a:t>:</a:t>
            </a:r>
            <a:endParaRPr sz="2000">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ro" sz="1800"/>
              <a:t>Sesizarea unor norme ortografice, prin raportare la mesajele citite</a:t>
            </a:r>
            <a:endParaRPr sz="1800"/>
          </a:p>
          <a:p>
            <a:pPr indent="0" lvl="0" marL="0" rtl="0" algn="l">
              <a:lnSpc>
                <a:spcPct val="115000"/>
              </a:lnSpc>
              <a:spcBef>
                <a:spcPts val="1200"/>
              </a:spcBef>
              <a:spcAft>
                <a:spcPts val="0"/>
              </a:spcAft>
              <a:buClr>
                <a:schemeClr val="dk1"/>
              </a:buClr>
              <a:buSzPts val="1100"/>
              <a:buFont typeface="Arial"/>
              <a:buNone/>
            </a:pPr>
            <a:r>
              <a:rPr lang="ro" sz="1800"/>
              <a:t>Aplicarea regulilor de ortografie în structuri verbale gradate (enunț, text)</a:t>
            </a:r>
            <a:endParaRPr sz="1800"/>
          </a:p>
          <a:p>
            <a:pPr indent="0" lvl="0" marL="0" rtl="0" algn="l">
              <a:lnSpc>
                <a:spcPct val="115000"/>
              </a:lnSpc>
              <a:spcBef>
                <a:spcPts val="1200"/>
              </a:spcBef>
              <a:spcAft>
                <a:spcPts val="0"/>
              </a:spcAft>
              <a:buNone/>
            </a:pPr>
            <a:r>
              <a:rPr lang="ro" sz="1800"/>
              <a:t>Formarea şi dezvoltarea abilităţilor în plan lexico-grafic</a:t>
            </a:r>
            <a:endParaRPr sz="1800"/>
          </a:p>
          <a:p>
            <a:pPr indent="0" lvl="0" marL="0" rtl="0" algn="l">
              <a:lnSpc>
                <a:spcPct val="115000"/>
              </a:lnSpc>
              <a:spcBef>
                <a:spcPts val="1200"/>
              </a:spcBef>
              <a:spcAft>
                <a:spcPts val="0"/>
              </a:spcAft>
              <a:buNone/>
            </a:pPr>
            <a:r>
              <a:rPr lang="ro" sz="1800"/>
              <a:t>Dezvoltarea vocabularului prin însuşirea şi operarea cu noţiuni de lexic (sinonime, antonime, omonime, paronime)</a:t>
            </a:r>
            <a:endParaRPr sz="1800"/>
          </a:p>
          <a:p>
            <a:pPr indent="0" lvl="0" marL="0" rtl="0" algn="l">
              <a:lnSpc>
                <a:spcPct val="115000"/>
              </a:lnSpc>
              <a:spcBef>
                <a:spcPts val="1200"/>
              </a:spcBef>
              <a:spcAft>
                <a:spcPts val="0"/>
              </a:spcAft>
              <a:buClr>
                <a:schemeClr val="dk1"/>
              </a:buClr>
              <a:buSzPts val="1100"/>
              <a:buFont typeface="Arial"/>
              <a:buNone/>
            </a:pPr>
            <a:r>
              <a:t/>
            </a:r>
            <a:endParaRPr sz="1800"/>
          </a:p>
          <a:p>
            <a:pPr indent="0" lvl="0" marL="0" rtl="0" algn="l">
              <a:spcBef>
                <a:spcPts val="1200"/>
              </a:spcBef>
              <a:spcAft>
                <a:spcPts val="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6" name="Shape 106"/>
        <p:cNvGrpSpPr/>
        <p:nvPr/>
      </p:nvGrpSpPr>
      <p:grpSpPr>
        <a:xfrm>
          <a:off x="0" y="0"/>
          <a:ext cx="0" cy="0"/>
          <a:chOff x="0" y="0"/>
          <a:chExt cx="0" cy="0"/>
        </a:xfrm>
      </p:grpSpPr>
      <p:sp>
        <p:nvSpPr>
          <p:cNvPr id="107" name="Google Shape;107;p20"/>
          <p:cNvSpPr/>
          <p:nvPr/>
        </p:nvSpPr>
        <p:spPr>
          <a:xfrm>
            <a:off x="525075" y="3032525"/>
            <a:ext cx="1425300" cy="40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p:nvPr/>
        </p:nvSpPr>
        <p:spPr>
          <a:xfrm>
            <a:off x="503625" y="1295400"/>
            <a:ext cx="3011100" cy="40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460775" y="192875"/>
            <a:ext cx="2593200" cy="40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ph idx="1" type="body"/>
          </p:nvPr>
        </p:nvSpPr>
        <p:spPr>
          <a:xfrm>
            <a:off x="463650" y="0"/>
            <a:ext cx="8287500" cy="5020200"/>
          </a:xfrm>
          <a:prstGeom prst="rect">
            <a:avLst/>
          </a:prstGeom>
        </p:spPr>
        <p:txBody>
          <a:bodyPr anchorCtr="0" anchor="t" bIns="91425" lIns="91425" spcFirstLastPara="1" rIns="91425" wrap="square" tIns="91425">
            <a:noAutofit/>
          </a:bodyPr>
          <a:lstStyle/>
          <a:p>
            <a:pPr indent="0" lvl="0" marL="0" marR="0" rtl="0" algn="just">
              <a:spcBef>
                <a:spcPts val="1200"/>
              </a:spcBef>
              <a:spcAft>
                <a:spcPts val="0"/>
              </a:spcAft>
              <a:buClr>
                <a:schemeClr val="dk1"/>
              </a:buClr>
              <a:buSzPts val="1100"/>
              <a:buFont typeface="Arial"/>
              <a:buNone/>
            </a:pPr>
            <a:r>
              <a:rPr b="1" lang="ro" sz="1900">
                <a:solidFill>
                  <a:schemeClr val="dk1"/>
                </a:solidFill>
                <a:highlight>
                  <a:srgbClr val="FFFFFF"/>
                </a:highlight>
              </a:rPr>
              <a:t>CLASA/GRUP ȚINTĂ</a:t>
            </a:r>
            <a:r>
              <a:rPr lang="ro" sz="1900">
                <a:solidFill>
                  <a:schemeClr val="dk1"/>
                </a:solidFill>
                <a:highlight>
                  <a:srgbClr val="FFFFFF"/>
                </a:highlight>
              </a:rPr>
              <a:t>:</a:t>
            </a:r>
            <a:r>
              <a:rPr lang="ro">
                <a:solidFill>
                  <a:schemeClr val="dk1"/>
                </a:solidFill>
              </a:rPr>
              <a:t> școlarii de clasa </a:t>
            </a:r>
            <a:r>
              <a:rPr b="1" lang="ro">
                <a:solidFill>
                  <a:schemeClr val="dk1"/>
                </a:solidFill>
              </a:rPr>
              <a:t>a III-a</a:t>
            </a:r>
            <a:r>
              <a:rPr lang="ro">
                <a:solidFill>
                  <a:schemeClr val="dk1"/>
                </a:solidFill>
              </a:rPr>
              <a:t> și </a:t>
            </a:r>
            <a:r>
              <a:rPr b="1" lang="ro">
                <a:solidFill>
                  <a:schemeClr val="dk1"/>
                </a:solidFill>
              </a:rPr>
              <a:t>a IV-a</a:t>
            </a:r>
            <a:r>
              <a:rPr lang="ro">
                <a:solidFill>
                  <a:schemeClr val="dk1"/>
                </a:solidFill>
              </a:rPr>
              <a:t> care întâmpină dificultăți în înțelegerea și aplicarea normelor de scriere, precum și în operarea cu noțiunile de lexic studiate (sinonime, antonime, omonime, paronime)</a:t>
            </a:r>
            <a:endParaRPr>
              <a:solidFill>
                <a:schemeClr val="dk1"/>
              </a:solidFill>
            </a:endParaRPr>
          </a:p>
          <a:p>
            <a:pPr indent="0" lvl="0" marL="0" rtl="0" algn="just">
              <a:spcBef>
                <a:spcPts val="1200"/>
              </a:spcBef>
              <a:spcAft>
                <a:spcPts val="0"/>
              </a:spcAft>
              <a:buClr>
                <a:schemeClr val="dk1"/>
              </a:buClr>
              <a:buSzPts val="1100"/>
              <a:buFont typeface="Arial"/>
              <a:buNone/>
            </a:pPr>
            <a:r>
              <a:rPr b="1" lang="ro">
                <a:solidFill>
                  <a:schemeClr val="dk1"/>
                </a:solidFill>
                <a:highlight>
                  <a:srgbClr val="FFFFFF"/>
                </a:highlight>
              </a:rPr>
              <a:t>PREZENTARE CONȚINUT</a:t>
            </a:r>
            <a:r>
              <a:rPr lang="ro">
                <a:solidFill>
                  <a:schemeClr val="dk1"/>
                </a:solidFill>
                <a:highlight>
                  <a:srgbClr val="FFFFFF"/>
                </a:highlight>
              </a:rPr>
              <a:t>:</a:t>
            </a:r>
            <a:r>
              <a:rPr lang="ro" sz="1900">
                <a:solidFill>
                  <a:schemeClr val="dk1"/>
                </a:solidFill>
              </a:rPr>
              <a:t> </a:t>
            </a:r>
            <a:r>
              <a:rPr lang="ro">
                <a:solidFill>
                  <a:schemeClr val="dk1"/>
                </a:solidFill>
              </a:rPr>
              <a:t>Conținuturile materialelor dezvoltate în platforma Livresq sunt organizate de la simplu la complex, sunt însoțite sporadic de resurse sugestive de tip imagine, abundă în exerciții ludice ofertante prin diversitatea sarcinilor de lucru și în chestionare aplicate cu rol diferit (de învățare, respectiv de evaluare)</a:t>
            </a:r>
            <a:endParaRPr>
              <a:solidFill>
                <a:schemeClr val="dk1"/>
              </a:solidFill>
            </a:endParaRPr>
          </a:p>
          <a:p>
            <a:pPr indent="0" lvl="0" marL="0" rtl="0" algn="just">
              <a:spcBef>
                <a:spcPts val="1200"/>
              </a:spcBef>
              <a:spcAft>
                <a:spcPts val="0"/>
              </a:spcAft>
              <a:buClr>
                <a:schemeClr val="dk1"/>
              </a:buClr>
              <a:buSzPts val="1100"/>
              <a:buFont typeface="Arial"/>
              <a:buNone/>
            </a:pPr>
            <a:r>
              <a:rPr lang="ro">
                <a:solidFill>
                  <a:schemeClr val="dk1"/>
                </a:solidFill>
              </a:rPr>
              <a:t> </a:t>
            </a:r>
            <a:r>
              <a:rPr b="1" lang="ro" sz="1900">
                <a:solidFill>
                  <a:schemeClr val="dk1"/>
                </a:solidFill>
                <a:highlight>
                  <a:srgbClr val="FFFFFF"/>
                </a:highlight>
              </a:rPr>
              <a:t>BENEFICII</a:t>
            </a:r>
            <a:r>
              <a:rPr lang="ro" sz="1900">
                <a:solidFill>
                  <a:schemeClr val="dk1"/>
                </a:solidFill>
                <a:highlight>
                  <a:srgbClr val="FFFFFF"/>
                </a:highlight>
              </a:rPr>
              <a:t>:</a:t>
            </a:r>
            <a:endParaRPr sz="1900">
              <a:solidFill>
                <a:schemeClr val="dk1"/>
              </a:solidFill>
              <a:highlight>
                <a:srgbClr val="FFFFFF"/>
              </a:highlight>
            </a:endParaRPr>
          </a:p>
          <a:p>
            <a:pPr indent="-342900" lvl="0" marL="457200" rtl="0" algn="just">
              <a:spcBef>
                <a:spcPts val="0"/>
              </a:spcBef>
              <a:spcAft>
                <a:spcPts val="0"/>
              </a:spcAft>
              <a:buClr>
                <a:schemeClr val="dk1"/>
              </a:buClr>
              <a:buSzPts val="1800"/>
              <a:buChar char="-"/>
            </a:pPr>
            <a:r>
              <a:rPr lang="ro">
                <a:solidFill>
                  <a:schemeClr val="dk1"/>
                </a:solidFill>
              </a:rPr>
              <a:t>însușirea noțiunilor de lexic și de ortografie urmărite</a:t>
            </a:r>
            <a:r>
              <a:rPr lang="ro">
                <a:solidFill>
                  <a:schemeClr val="dk1"/>
                </a:solidFill>
              </a:rPr>
              <a:t>;</a:t>
            </a:r>
            <a:endParaRPr>
              <a:solidFill>
                <a:schemeClr val="dk1"/>
              </a:solidFill>
            </a:endParaRPr>
          </a:p>
          <a:p>
            <a:pPr indent="-342900" lvl="0" marL="457200" rtl="0" algn="just">
              <a:spcBef>
                <a:spcPts val="0"/>
              </a:spcBef>
              <a:spcAft>
                <a:spcPts val="0"/>
              </a:spcAft>
              <a:buClr>
                <a:schemeClr val="dk1"/>
              </a:buClr>
              <a:buSzPts val="1800"/>
              <a:buChar char="-"/>
            </a:pPr>
            <a:r>
              <a:rPr lang="ro">
                <a:solidFill>
                  <a:schemeClr val="dk1"/>
                </a:solidFill>
              </a:rPr>
              <a:t>trezirea/ menținerea interesului elevilor pentru activitatea logopedică și școlară;</a:t>
            </a:r>
            <a:endParaRPr>
              <a:solidFill>
                <a:schemeClr val="dk1"/>
              </a:solidFill>
            </a:endParaRPr>
          </a:p>
          <a:p>
            <a:pPr indent="-342900" lvl="0" marL="457200" rtl="0" algn="just">
              <a:spcBef>
                <a:spcPts val="0"/>
              </a:spcBef>
              <a:spcAft>
                <a:spcPts val="0"/>
              </a:spcAft>
              <a:buClr>
                <a:schemeClr val="dk1"/>
              </a:buClr>
              <a:buSzPts val="1800"/>
              <a:buChar char="-"/>
            </a:pPr>
            <a:r>
              <a:rPr lang="ro">
                <a:solidFill>
                  <a:schemeClr val="dk1"/>
                </a:solidFill>
              </a:rPr>
              <a:t>punerea la dispoziția părinților, profesorilor logopezi și din învățământul primar a unui suport digital ofertant, atrăgător, interactiv.</a:t>
            </a:r>
            <a:endParaRPr>
              <a:solidFill>
                <a:schemeClr val="dk1"/>
              </a:solidFill>
            </a:endParaRPr>
          </a:p>
          <a:p>
            <a:pPr indent="0" lvl="0" marL="0" rtl="0" algn="just">
              <a:spcBef>
                <a:spcPts val="1200"/>
              </a:spcBef>
              <a:spcAft>
                <a:spcPts val="0"/>
              </a:spcAft>
              <a:buClr>
                <a:schemeClr val="dk1"/>
              </a:buClr>
              <a:buSzPts val="1100"/>
              <a:buFont typeface="Arial"/>
              <a:buNone/>
            </a:pPr>
            <a:r>
              <a:rPr lang="ro">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ro">
                <a:solidFill>
                  <a:schemeClr val="dk1"/>
                </a:solidFill>
              </a:rPr>
              <a:t>   </a:t>
            </a:r>
            <a:endParaRPr b="1">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160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1600"/>
              </a:spcBef>
              <a:spcAft>
                <a:spcPts val="0"/>
              </a:spcAft>
              <a:buClr>
                <a:schemeClr val="dk1"/>
              </a:buClr>
              <a:buSzPts val="1100"/>
              <a:buFont typeface="Arial"/>
              <a:buNone/>
            </a:pPr>
            <a:r>
              <a:rPr b="1" lang="ro">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151700" y="0"/>
            <a:ext cx="8077800" cy="4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o" sz="2100">
                <a:solidFill>
                  <a:srgbClr val="000000"/>
                </a:solidFill>
              </a:rPr>
              <a:t> </a:t>
            </a:r>
            <a:r>
              <a:rPr lang="ro" sz="2100">
                <a:highlight>
                  <a:schemeClr val="lt1"/>
                </a:highlight>
              </a:rPr>
              <a:t>Resurse interne _Platforma LIVRESQ (resursa “asistent virtual”)</a:t>
            </a:r>
            <a:r>
              <a:rPr lang="ro" sz="2100">
                <a:solidFill>
                  <a:srgbClr val="000000"/>
                </a:solidFill>
              </a:rPr>
              <a:t>                                  </a:t>
            </a:r>
            <a:endParaRPr b="1" sz="2100"/>
          </a:p>
          <a:p>
            <a:pPr indent="0" lvl="0" marL="0" rtl="0" algn="l">
              <a:spcBef>
                <a:spcPts val="1600"/>
              </a:spcBef>
              <a:spcAft>
                <a:spcPts val="0"/>
              </a:spcAft>
              <a:buNone/>
            </a:pPr>
            <a:r>
              <a:t/>
            </a:r>
            <a:endParaRPr b="1" sz="2000">
              <a:solidFill>
                <a:srgbClr val="000000"/>
              </a:solidFill>
            </a:endParaRPr>
          </a:p>
          <a:p>
            <a:pPr indent="0" lvl="0" marL="0" rtl="0" algn="l">
              <a:spcBef>
                <a:spcPts val="1600"/>
              </a:spcBef>
              <a:spcAft>
                <a:spcPts val="0"/>
              </a:spcAft>
              <a:buNone/>
            </a:pPr>
            <a:r>
              <a:t/>
            </a:r>
            <a:endParaRPr sz="2100">
              <a:solidFill>
                <a:srgbClr val="000000"/>
              </a:solidFill>
            </a:endParaRPr>
          </a:p>
          <a:p>
            <a:pPr indent="0" lvl="0" marL="0" rtl="0" algn="l">
              <a:spcBef>
                <a:spcPts val="1600"/>
              </a:spcBef>
              <a:spcAft>
                <a:spcPts val="0"/>
              </a:spcAft>
              <a:buNone/>
            </a:pPr>
            <a:r>
              <a:rPr lang="ro" sz="2200">
                <a:solidFill>
                  <a:srgbClr val="000000"/>
                </a:solidFill>
              </a:rPr>
              <a:t> </a:t>
            </a:r>
            <a:endParaRPr sz="2200">
              <a:solidFill>
                <a:srgbClr val="000000"/>
              </a:solidFill>
            </a:endParaRPr>
          </a:p>
          <a:p>
            <a:pPr indent="0" lvl="0" marL="0" rtl="0" algn="l">
              <a:spcBef>
                <a:spcPts val="0"/>
              </a:spcBef>
              <a:spcAft>
                <a:spcPts val="0"/>
              </a:spcAft>
              <a:buNone/>
            </a:pPr>
            <a:r>
              <a:rPr b="1" lang="ro" sz="2200">
                <a:solidFill>
                  <a:srgbClr val="000000"/>
                </a:solidFill>
              </a:rPr>
              <a:t>                                                             </a:t>
            </a:r>
            <a:endParaRPr sz="11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2200"/>
          </a:p>
        </p:txBody>
      </p:sp>
      <p:pic>
        <p:nvPicPr>
          <p:cNvPr id="116" name="Google Shape;116;p21"/>
          <p:cNvPicPr preferRelativeResize="0"/>
          <p:nvPr/>
        </p:nvPicPr>
        <p:blipFill>
          <a:blip r:embed="rId3">
            <a:alphaModFix/>
          </a:blip>
          <a:stretch>
            <a:fillRect/>
          </a:stretch>
        </p:blipFill>
        <p:spPr>
          <a:xfrm>
            <a:off x="151700" y="494975"/>
            <a:ext cx="5188427" cy="2967951"/>
          </a:xfrm>
          <a:prstGeom prst="rect">
            <a:avLst/>
          </a:prstGeom>
          <a:noFill/>
          <a:ln>
            <a:noFill/>
          </a:ln>
        </p:spPr>
      </p:pic>
      <p:pic>
        <p:nvPicPr>
          <p:cNvPr id="117" name="Google Shape;117;p21"/>
          <p:cNvPicPr preferRelativeResize="0"/>
          <p:nvPr/>
        </p:nvPicPr>
        <p:blipFill>
          <a:blip r:embed="rId4">
            <a:alphaModFix/>
          </a:blip>
          <a:stretch>
            <a:fillRect/>
          </a:stretch>
        </p:blipFill>
        <p:spPr>
          <a:xfrm>
            <a:off x="4157675" y="2127600"/>
            <a:ext cx="4781900" cy="303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D5638"/>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