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14"/>
  </p:notesMasterIdLst>
  <p:handoutMasterIdLst>
    <p:handoutMasterId r:id="rId15"/>
  </p:handoutMasterIdLst>
  <p:sldIdLst>
    <p:sldId id="280" r:id="rId3"/>
    <p:sldId id="335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6C50522-9FD7-4722-9A63-4A25D816FAB5}">
          <p14:sldIdLst>
            <p14:sldId id="280"/>
            <p14:sldId id="335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89911" autoAdjust="0"/>
  </p:normalViewPr>
  <p:slideViewPr>
    <p:cSldViewPr snapToGrid="0">
      <p:cViewPr varScale="1">
        <p:scale>
          <a:sx n="69" d="100"/>
          <a:sy n="69" d="100"/>
        </p:scale>
        <p:origin x="504" y="77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9" d="100"/>
          <a:sy n="69" d="100"/>
        </p:scale>
        <p:origin x="278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t>9/1/2016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t>9/1/2016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 userDrawn="1"/>
        </p:nvSpPr>
        <p:spPr>
          <a:xfrm>
            <a:off x="0" y="0"/>
            <a:ext cx="12192000" cy="235126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 userDrawn="1"/>
        </p:nvSpPr>
        <p:spPr>
          <a:xfrm>
            <a:off x="1" y="136149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732904"/>
            <a:ext cx="12192001" cy="8330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5217036"/>
            <a:ext cx="1280160" cy="457200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4E708F12-96AD-4ED4-8132-A78F5E42C1F5}" type="datetime1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5217036"/>
            <a:ext cx="1727200" cy="457200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6631" y="257799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305066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grpSp>
        <p:nvGrpSpPr>
          <p:cNvPr id="32" name="Group 31"/>
          <p:cNvGrpSpPr/>
          <p:nvPr userDrawn="1"/>
        </p:nvGrpSpPr>
        <p:grpSpPr>
          <a:xfrm>
            <a:off x="11831300" y="-2001"/>
            <a:ext cx="358823" cy="621792"/>
            <a:chOff x="11831300" y="-2001"/>
            <a:chExt cx="358823" cy="621792"/>
          </a:xfrm>
        </p:grpSpPr>
        <p:sp>
          <p:nvSpPr>
            <p:cNvPr id="33" name="Rectangle 32"/>
            <p:cNvSpPr/>
            <p:nvPr/>
          </p:nvSpPr>
          <p:spPr bwMode="invGray">
            <a:xfrm>
              <a:off x="12113288" y="-2001"/>
              <a:ext cx="76835" cy="621792"/>
            </a:xfrm>
            <a:prstGeom prst="rect">
              <a:avLst/>
            </a:prstGeom>
            <a:solidFill>
              <a:srgbClr val="FFFFFF">
                <a:alpha val="65098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sz="1800" dirty="0"/>
            </a:p>
          </p:txBody>
        </p:sp>
        <p:sp>
          <p:nvSpPr>
            <p:cNvPr id="34" name="Rectangle 33"/>
            <p:cNvSpPr/>
            <p:nvPr/>
          </p:nvSpPr>
          <p:spPr bwMode="invGray">
            <a:xfrm>
              <a:off x="12059308" y="-2001"/>
              <a:ext cx="36576" cy="621792"/>
            </a:xfrm>
            <a:prstGeom prst="rect">
              <a:avLst/>
            </a:prstGeom>
            <a:solidFill>
              <a:srgbClr val="FFFFFF">
                <a:alpha val="65098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sz="1800" dirty="0"/>
            </a:p>
          </p:txBody>
        </p:sp>
        <p:sp>
          <p:nvSpPr>
            <p:cNvPr id="35" name="Rectangle 34"/>
            <p:cNvSpPr/>
            <p:nvPr/>
          </p:nvSpPr>
          <p:spPr bwMode="invGray">
            <a:xfrm>
              <a:off x="12033904" y="-2001"/>
              <a:ext cx="12192" cy="621792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sz="1800" dirty="0"/>
            </a:p>
          </p:txBody>
        </p:sp>
        <p:sp>
          <p:nvSpPr>
            <p:cNvPr id="36" name="Rectangle 35"/>
            <p:cNvSpPr/>
            <p:nvPr/>
          </p:nvSpPr>
          <p:spPr bwMode="invGray">
            <a:xfrm>
              <a:off x="11967231" y="-2001"/>
              <a:ext cx="36576" cy="621792"/>
            </a:xfrm>
            <a:prstGeom prst="rect">
              <a:avLst/>
            </a:prstGeom>
            <a:solidFill>
              <a:srgbClr val="FFFFFF">
                <a:alpha val="4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sz="1800" dirty="0"/>
            </a:p>
          </p:txBody>
        </p:sp>
        <p:sp>
          <p:nvSpPr>
            <p:cNvPr id="37" name="Rectangle 36"/>
            <p:cNvSpPr/>
            <p:nvPr/>
          </p:nvSpPr>
          <p:spPr bwMode="invGray">
            <a:xfrm>
              <a:off x="11887569" y="380"/>
              <a:ext cx="73152" cy="585216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sz="1800" dirty="0"/>
            </a:p>
          </p:txBody>
        </p:sp>
        <p:sp>
          <p:nvSpPr>
            <p:cNvPr id="38" name="Rectangle 37"/>
            <p:cNvSpPr/>
            <p:nvPr/>
          </p:nvSpPr>
          <p:spPr bwMode="invGray">
            <a:xfrm>
              <a:off x="11831300" y="380"/>
              <a:ext cx="12192" cy="585216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sz="1800" dirty="0"/>
            </a:p>
          </p:txBody>
        </p:sp>
      </p:grpSp>
      <p:pic>
        <p:nvPicPr>
          <p:cNvPr id="41" name="Picture 40"/>
          <p:cNvPicPr>
            <a:picLocks noChangeAspect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"/>
          <a:stretch/>
        </p:blipFill>
        <p:spPr>
          <a:xfrm>
            <a:off x="565523" y="404510"/>
            <a:ext cx="3486226" cy="72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7B7FA170-8299-44AD-AEEF-FC686C3D7804}" type="datetime1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2231763A-68EC-4ECD-9620-D9FE9CDDD622}" type="datetime1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BEDD-6160-49BB-B372-861DE7DE9BA5}" type="datetime1">
              <a:rPr lang="en-US" smtClean="0"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19F-B7FD-4B29-8F66-9E318144BC2A}" type="datetime1">
              <a:rPr lang="en-US" smtClean="0"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  <a:latin typeface="Trebuchet MS" panose="020B0603020202020204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159C-B6E0-4F10-9F4A-2FA57003B139}" type="datetime1">
              <a:rPr lang="en-US" smtClean="0"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/>
          <a:lstStyle>
            <a:lvl1pPr>
              <a:defRPr sz="2000">
                <a:latin typeface="Trebuchet MS" panose="020B0603020202020204" pitchFamily="34" charset="0"/>
              </a:defRPr>
            </a:lvl1pPr>
            <a:lvl2pPr>
              <a:defRPr sz="1900">
                <a:latin typeface="Trebuchet MS" panose="020B0603020202020204" pitchFamily="34" charset="0"/>
              </a:defRPr>
            </a:lvl2pPr>
            <a:lvl3pPr>
              <a:defRPr sz="1800">
                <a:latin typeface="Trebuchet MS" panose="020B0603020202020204" pitchFamily="34" charset="0"/>
              </a:defRPr>
            </a:lvl3pPr>
            <a:lvl4pPr>
              <a:defRPr sz="1800">
                <a:latin typeface="Trebuchet MS" panose="020B0603020202020204" pitchFamily="34" charset="0"/>
              </a:defRPr>
            </a:lvl4pPr>
            <a:lvl5pPr>
              <a:defRPr sz="1800">
                <a:latin typeface="Trebuchet MS" panose="020B060302020202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/>
          <a:lstStyle>
            <a:lvl1pPr>
              <a:defRPr sz="2000">
                <a:latin typeface="Trebuchet MS" panose="020B0603020202020204" pitchFamily="34" charset="0"/>
              </a:defRPr>
            </a:lvl1pPr>
            <a:lvl2pPr>
              <a:defRPr sz="1900">
                <a:latin typeface="Trebuchet MS" panose="020B0603020202020204" pitchFamily="34" charset="0"/>
              </a:defRPr>
            </a:lvl2pPr>
            <a:lvl3pPr>
              <a:defRPr sz="1800">
                <a:latin typeface="Trebuchet MS" panose="020B0603020202020204" pitchFamily="34" charset="0"/>
              </a:defRPr>
            </a:lvl3pPr>
            <a:lvl4pPr>
              <a:defRPr sz="1800">
                <a:latin typeface="Trebuchet MS" panose="020B0603020202020204" pitchFamily="34" charset="0"/>
              </a:defRPr>
            </a:lvl4pPr>
            <a:lvl5pPr>
              <a:defRPr sz="1800">
                <a:latin typeface="Trebuchet MS" panose="020B060302020202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8170CBBB-D1D1-4386-A5E9-07F3477B78F3}" type="datetime1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>
                <a:latin typeface="Trebuchet MS" panose="020B0603020202020204" pitchFamily="34" charset="0"/>
              </a:defRPr>
            </a:lvl1pPr>
            <a:lvl2pPr>
              <a:defRPr sz="2000">
                <a:latin typeface="Trebuchet MS" panose="020B0603020202020204" pitchFamily="34" charset="0"/>
              </a:defRPr>
            </a:lvl2pPr>
            <a:lvl3pPr>
              <a:defRPr sz="1800">
                <a:latin typeface="Trebuchet MS" panose="020B0603020202020204" pitchFamily="34" charset="0"/>
              </a:defRPr>
            </a:lvl3pPr>
            <a:lvl4pPr>
              <a:defRPr sz="1600">
                <a:latin typeface="Trebuchet MS" panose="020B0603020202020204" pitchFamily="34" charset="0"/>
              </a:defRPr>
            </a:lvl4pPr>
            <a:lvl5pPr>
              <a:defRPr sz="1600">
                <a:latin typeface="Trebuchet MS" panose="020B060302020202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  <a:latin typeface="Trebuchet MS" panose="020B0603020202020204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>
                <a:latin typeface="Trebuchet MS" panose="020B0603020202020204" pitchFamily="34" charset="0"/>
              </a:defRPr>
            </a:lvl1pPr>
            <a:lvl2pPr>
              <a:defRPr sz="2000">
                <a:latin typeface="Trebuchet MS" panose="020B0603020202020204" pitchFamily="34" charset="0"/>
              </a:defRPr>
            </a:lvl2pPr>
            <a:lvl3pPr>
              <a:defRPr sz="1800">
                <a:latin typeface="Trebuchet MS" panose="020B0603020202020204" pitchFamily="34" charset="0"/>
              </a:defRPr>
            </a:lvl3pPr>
            <a:lvl4pPr>
              <a:defRPr sz="1600">
                <a:latin typeface="Trebuchet MS" panose="020B0603020202020204" pitchFamily="34" charset="0"/>
              </a:defRPr>
            </a:lvl4pPr>
            <a:lvl5pPr>
              <a:defRPr sz="1600">
                <a:latin typeface="Trebuchet MS" panose="020B060302020202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>
                <a:latin typeface="Trebuchet MS" panose="020B0603020202020204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9FA4CAD8-0EA7-4615-B69B-B2F199EF3A93}" type="datetime1">
              <a:rPr lang="en-US" smtClean="0"/>
              <a:t>9/1/2016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566400" y="704088"/>
            <a:ext cx="1016000" cy="365760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B9234BD7-6953-492C-921B-E68B2D7F14C8}" type="datetime1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5A17D9B-D4D3-4E23-88DF-2E354FA43196}" type="datetime1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1101970"/>
            <a:ext cx="6803136" cy="5489330"/>
          </a:xfrm>
        </p:spPr>
        <p:txBody>
          <a:bodyPr/>
          <a:lstStyle>
            <a:lvl1pPr>
              <a:defRPr sz="3200">
                <a:latin typeface="Trebuchet MS" panose="020B0603020202020204" pitchFamily="34" charset="0"/>
              </a:defRPr>
            </a:lvl1pPr>
            <a:lvl2pPr>
              <a:defRPr sz="2800">
                <a:latin typeface="Trebuchet MS" panose="020B0603020202020204" pitchFamily="34" charset="0"/>
              </a:defRPr>
            </a:lvl2pPr>
            <a:lvl3pPr>
              <a:defRPr sz="2400">
                <a:latin typeface="Trebuchet MS" panose="020B0603020202020204" pitchFamily="34" charset="0"/>
              </a:defRPr>
            </a:lvl3pPr>
            <a:lvl4pPr>
              <a:defRPr sz="2000">
                <a:latin typeface="Trebuchet MS" panose="020B0603020202020204" pitchFamily="34" charset="0"/>
              </a:defRPr>
            </a:lvl4pPr>
            <a:lvl5pPr>
              <a:defRPr sz="2000">
                <a:latin typeface="Trebuchet MS" panose="020B060302020202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/>
          <a:lstStyle>
            <a:lvl1pPr marL="9144" indent="0">
              <a:buNone/>
              <a:defRPr sz="1400">
                <a:latin typeface="Trebuchet MS" panose="020B0603020202020204" pitchFamily="34" charset="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>
                <a:latin typeface="Trebuchet MS" panose="020B0603020202020204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41F67C5-D04E-4576-B61C-12ABA14BBD6C}" type="datetime1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>
                <a:latin typeface="Trebuchet MS" panose="020B0603020202020204" pitchFamily="34" charset="0"/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>
                <a:latin typeface="Trebuchet MS" panose="020B0603020202020204" pitchFamily="34" charset="0"/>
              </a:defRPr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>
                <a:latin typeface="Trebuchet MS" panose="020B0603020202020204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0"/>
            <a:ext cx="12192000" cy="235126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136149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11831300" y="-2001"/>
            <a:ext cx="358823" cy="621792"/>
            <a:chOff x="11831300" y="-2001"/>
            <a:chExt cx="358823" cy="621792"/>
          </a:xfrm>
        </p:grpSpPr>
        <p:sp>
          <p:nvSpPr>
            <p:cNvPr id="35" name="Rectangle 34"/>
            <p:cNvSpPr/>
            <p:nvPr/>
          </p:nvSpPr>
          <p:spPr bwMode="invGray">
            <a:xfrm>
              <a:off x="12113288" y="-2001"/>
              <a:ext cx="76835" cy="621792"/>
            </a:xfrm>
            <a:prstGeom prst="rect">
              <a:avLst/>
            </a:prstGeom>
            <a:solidFill>
              <a:srgbClr val="FFFFFF">
                <a:alpha val="65098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sz="1800" dirty="0"/>
            </a:p>
          </p:txBody>
        </p:sp>
        <p:sp>
          <p:nvSpPr>
            <p:cNvPr id="36" name="Rectangle 35"/>
            <p:cNvSpPr/>
            <p:nvPr/>
          </p:nvSpPr>
          <p:spPr bwMode="invGray">
            <a:xfrm>
              <a:off x="12059308" y="-2001"/>
              <a:ext cx="36576" cy="621792"/>
            </a:xfrm>
            <a:prstGeom prst="rect">
              <a:avLst/>
            </a:prstGeom>
            <a:solidFill>
              <a:srgbClr val="FFFFFF">
                <a:alpha val="65098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sz="1800" dirty="0"/>
            </a:p>
          </p:txBody>
        </p:sp>
        <p:sp>
          <p:nvSpPr>
            <p:cNvPr id="37" name="Rectangle 36"/>
            <p:cNvSpPr/>
            <p:nvPr/>
          </p:nvSpPr>
          <p:spPr bwMode="invGray">
            <a:xfrm>
              <a:off x="12033904" y="-2001"/>
              <a:ext cx="12192" cy="621792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sz="1800" dirty="0"/>
            </a:p>
          </p:txBody>
        </p:sp>
        <p:sp>
          <p:nvSpPr>
            <p:cNvPr id="38" name="Rectangle 37"/>
            <p:cNvSpPr/>
            <p:nvPr/>
          </p:nvSpPr>
          <p:spPr bwMode="invGray">
            <a:xfrm>
              <a:off x="11967231" y="-2001"/>
              <a:ext cx="36576" cy="621792"/>
            </a:xfrm>
            <a:prstGeom prst="rect">
              <a:avLst/>
            </a:prstGeom>
            <a:solidFill>
              <a:srgbClr val="FFFFFF">
                <a:alpha val="4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sz="1800" dirty="0"/>
            </a:p>
          </p:txBody>
        </p:sp>
        <p:sp>
          <p:nvSpPr>
            <p:cNvPr id="39" name="Rectangle 38"/>
            <p:cNvSpPr/>
            <p:nvPr/>
          </p:nvSpPr>
          <p:spPr bwMode="invGray">
            <a:xfrm>
              <a:off x="11887569" y="380"/>
              <a:ext cx="73152" cy="585216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sz="1800" dirty="0"/>
            </a:p>
          </p:txBody>
        </p:sp>
        <p:sp>
          <p:nvSpPr>
            <p:cNvPr id="40" name="Rectangle 39"/>
            <p:cNvSpPr/>
            <p:nvPr/>
          </p:nvSpPr>
          <p:spPr bwMode="invGray">
            <a:xfrm>
              <a:off x="11831300" y="380"/>
              <a:ext cx="12192" cy="585216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sz="1800" dirty="0"/>
            </a:p>
          </p:txBody>
        </p:sp>
      </p:grp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Trebuchet MS" panose="020B0603020202020204" pitchFamily="34" charset="0"/>
              </a:defRPr>
            </a:lvl1pPr>
          </a:lstStyle>
          <a:p>
            <a:fld id="{C20F09E4-6EA4-4BF3-9FC8-FF40373B88E6}" type="datetime1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99880" y="585428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"/>
          <a:stretch/>
        </p:blipFill>
        <p:spPr>
          <a:xfrm>
            <a:off x="565523" y="404510"/>
            <a:ext cx="3486226" cy="72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2"/>
          </a:solidFill>
          <a:latin typeface="Trebuchet MS" panose="020B0603020202020204" pitchFamily="34" charset="0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tx2"/>
          </a:solidFill>
          <a:latin typeface="Trebuchet MS" panose="020B0603020202020204" pitchFamily="34" charset="0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Trebuchet MS" panose="020B0603020202020204" pitchFamily="34" charset="0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Trebuchet MS" panose="020B0603020202020204" pitchFamily="34" charset="0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Trebuchet MS" panose="020B0603020202020204" pitchFamily="34" charset="0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868548"/>
            <a:ext cx="10972800" cy="2450583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ro-RO" sz="6000" b="1" u="sng" dirty="0" smtClean="0">
                <a:latin typeface="Cambria" panose="02040503050406030204" pitchFamily="18" charset="0"/>
              </a:rPr>
              <a:t>Anul școlar 2016 – 2017</a:t>
            </a:r>
          </a:p>
          <a:p>
            <a:pPr marL="109728" indent="0" algn="ctr">
              <a:buNone/>
            </a:pPr>
            <a:endParaRPr lang="ro-RO" sz="6000" b="1" u="sng" dirty="0" smtClean="0">
              <a:latin typeface="Cambria" panose="02040503050406030204" pitchFamily="18" charset="0"/>
            </a:endParaRPr>
          </a:p>
          <a:p>
            <a:pPr marL="109728" indent="0" algn="ctr">
              <a:buNone/>
            </a:pPr>
            <a:r>
              <a:rPr lang="ro-RO" sz="4800" b="1" dirty="0" smtClean="0">
                <a:latin typeface="Cambria" panose="02040503050406030204" pitchFamily="18" charset="0"/>
              </a:rPr>
              <a:t>- pentru o școală mai bună-</a:t>
            </a:r>
            <a:endParaRPr lang="en-US" sz="4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28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ro-RO" b="1" smtClean="0">
                <a:latin typeface="Cambria" panose="02040503050406030204" pitchFamily="18" charset="0"/>
              </a:rPr>
              <a:t>În </a:t>
            </a:r>
            <a:r>
              <a:rPr lang="ro-RO" b="1" dirty="0" smtClean="0">
                <a:latin typeface="Cambria" panose="02040503050406030204" pitchFamily="18" charset="0"/>
              </a:rPr>
              <a:t>lucru</a:t>
            </a:r>
            <a:endParaRPr lang="ro-RO" dirty="0" smtClean="0">
              <a:latin typeface="Cambria" panose="02040503050406030204" pitchFamily="18" charset="0"/>
            </a:endParaRPr>
          </a:p>
          <a:p>
            <a:pPr algn="just"/>
            <a:endParaRPr lang="ro-RO" sz="1400" dirty="0" smtClean="0">
              <a:latin typeface="Cambria" panose="02040503050406030204" pitchFamily="18" charset="0"/>
            </a:endParaRPr>
          </a:p>
          <a:p>
            <a:pPr marL="1885950" lvl="0" indent="-255588" algn="just"/>
            <a:r>
              <a:rPr lang="ro-RO" sz="2600" dirty="0">
                <a:latin typeface="Cambria" panose="02040503050406030204" pitchFamily="18" charset="0"/>
              </a:rPr>
              <a:t>Elaborarea programelor școlare pentru gimnaziu</a:t>
            </a:r>
          </a:p>
          <a:p>
            <a:pPr marL="1885950" lvl="0" indent="-255588" algn="just"/>
            <a:r>
              <a:rPr lang="ro-RO" sz="2600" dirty="0">
                <a:latin typeface="Cambria" panose="02040503050406030204" pitchFamily="18" charset="0"/>
              </a:rPr>
              <a:t>Învățământul </a:t>
            </a:r>
            <a:r>
              <a:rPr lang="ro-RO" sz="2600" dirty="0" smtClean="0">
                <a:latin typeface="Cambria" panose="02040503050406030204" pitchFamily="18" charset="0"/>
              </a:rPr>
              <a:t>profesional- dual</a:t>
            </a:r>
            <a:endParaRPr lang="ro-RO" sz="2600" dirty="0">
              <a:latin typeface="Cambria" panose="02040503050406030204" pitchFamily="18" charset="0"/>
            </a:endParaRPr>
          </a:p>
          <a:p>
            <a:pPr marL="1885950" lvl="0" indent="-255588" algn="just"/>
            <a:r>
              <a:rPr lang="ro-RO" sz="2600" dirty="0">
                <a:latin typeface="Cambria" panose="02040503050406030204" pitchFamily="18" charset="0"/>
              </a:rPr>
              <a:t>Debirocratizarea muncii </a:t>
            </a:r>
            <a:r>
              <a:rPr lang="ro-RO" sz="2600" dirty="0" smtClean="0">
                <a:latin typeface="Cambria" panose="02040503050406030204" pitchFamily="18" charset="0"/>
              </a:rPr>
              <a:t>profesorului</a:t>
            </a:r>
            <a:endParaRPr lang="ro-RO" sz="2600" dirty="0">
              <a:latin typeface="Cambria" panose="02040503050406030204" pitchFamily="18" charset="0"/>
            </a:endParaRPr>
          </a:p>
          <a:p>
            <a:pPr marL="361950" lvl="0" indent="-255588" algn="just"/>
            <a:r>
              <a:rPr lang="ro-RO" sz="2600" dirty="0">
                <a:latin typeface="Cambria" panose="02040503050406030204" pitchFamily="18" charset="0"/>
              </a:rPr>
              <a:t>Codul de etică pentru învățământul preuniversitar</a:t>
            </a:r>
          </a:p>
          <a:p>
            <a:pPr marL="361950" lvl="0" indent="-255588" algn="just"/>
            <a:r>
              <a:rPr lang="ro-RO" sz="2600" dirty="0">
                <a:latin typeface="Cambria" panose="02040503050406030204" pitchFamily="18" charset="0"/>
              </a:rPr>
              <a:t>Standarde de evaluare și </a:t>
            </a:r>
            <a:r>
              <a:rPr lang="ro-RO" sz="2600" dirty="0" smtClean="0">
                <a:latin typeface="Cambria" panose="02040503050406030204" pitchFamily="18" charset="0"/>
              </a:rPr>
              <a:t>asigurare a </a:t>
            </a:r>
            <a:r>
              <a:rPr lang="ro-RO" sz="2600" dirty="0">
                <a:latin typeface="Cambria" panose="02040503050406030204" pitchFamily="18" charset="0"/>
              </a:rPr>
              <a:t>calității în învățământul preuniversitar</a:t>
            </a:r>
          </a:p>
          <a:p>
            <a:pPr marL="361950" lvl="0" indent="-255588" algn="just"/>
            <a:r>
              <a:rPr lang="ro-RO" sz="2600" dirty="0">
                <a:latin typeface="Cambria" panose="02040503050406030204" pitchFamily="18" charset="0"/>
              </a:rPr>
              <a:t>Metodologia de acordare a gradației de merit</a:t>
            </a:r>
          </a:p>
          <a:p>
            <a:pPr marL="361950" lvl="0" indent="-255588" algn="just"/>
            <a:r>
              <a:rPr lang="ro-RO" sz="2600" dirty="0" smtClean="0">
                <a:latin typeface="Cambria" panose="02040503050406030204" pitchFamily="18" charset="0"/>
              </a:rPr>
              <a:t>Foaie de parcurs </a:t>
            </a:r>
            <a:r>
              <a:rPr lang="ro-RO" sz="2600" dirty="0">
                <a:latin typeface="Cambria" panose="02040503050406030204" pitchFamily="18" charset="0"/>
              </a:rPr>
              <a:t>d</a:t>
            </a:r>
            <a:r>
              <a:rPr lang="ro-RO" sz="2600" dirty="0" smtClean="0">
                <a:latin typeface="Cambria" panose="02040503050406030204" pitchFamily="18" charset="0"/>
              </a:rPr>
              <a:t>esegregare</a:t>
            </a:r>
            <a:endParaRPr lang="ro-RO" sz="2400" dirty="0">
              <a:latin typeface="Cambria" panose="020405030504060302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457" y="3163349"/>
            <a:ext cx="943442" cy="94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357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r">
              <a:buNone/>
            </a:pPr>
            <a:endParaRPr lang="ro-RO" dirty="0" smtClean="0"/>
          </a:p>
          <a:p>
            <a:pPr marL="109728" indent="0" algn="r">
              <a:buNone/>
            </a:pPr>
            <a:endParaRPr lang="ro-RO" dirty="0"/>
          </a:p>
          <a:p>
            <a:pPr marL="109728" indent="0" algn="r">
              <a:buNone/>
            </a:pPr>
            <a:endParaRPr lang="ro-RO" dirty="0" smtClean="0"/>
          </a:p>
          <a:p>
            <a:pPr marL="109728" indent="0" algn="r">
              <a:buNone/>
            </a:pPr>
            <a:endParaRPr lang="ro-RO" dirty="0"/>
          </a:p>
          <a:p>
            <a:pPr marL="109728" indent="0" algn="r">
              <a:buNone/>
            </a:pPr>
            <a:r>
              <a:rPr lang="ro-RO" sz="3200" dirty="0" smtClean="0"/>
              <a:t>Vă mulțumim!</a:t>
            </a:r>
          </a:p>
          <a:p>
            <a:pPr marL="109728" indent="0" algn="r">
              <a:buNone/>
            </a:pPr>
            <a:r>
              <a:rPr lang="ro-RO" sz="3200" dirty="0" smtClean="0"/>
              <a:t>Echipa MENCS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3957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o-RO" b="1" dirty="0" smtClean="0">
                <a:latin typeface="Cambria" panose="02040503050406030204" pitchFamily="18" charset="0"/>
              </a:rPr>
              <a:t>1. Structura anului școlar </a:t>
            </a:r>
            <a:r>
              <a:rPr lang="ro-RO" dirty="0" smtClean="0">
                <a:latin typeface="Cambria" panose="02040503050406030204" pitchFamily="18" charset="0"/>
              </a:rPr>
              <a:t>(OM 4577 / 20.07.2016)</a:t>
            </a:r>
          </a:p>
          <a:p>
            <a:pPr marL="411480" lvl="1" indent="0">
              <a:buNone/>
            </a:pPr>
            <a:endParaRPr lang="ro-RO" sz="2400" dirty="0" smtClean="0">
              <a:latin typeface="Cambria" panose="02040503050406030204" pitchFamily="18" charset="0"/>
            </a:endParaRPr>
          </a:p>
          <a:p>
            <a:pPr marL="411480" lvl="1" indent="0">
              <a:buNone/>
            </a:pPr>
            <a:r>
              <a:rPr lang="ro-RO" sz="2800" dirty="0" smtClean="0">
                <a:latin typeface="Cambria" panose="02040503050406030204" pitchFamily="18" charset="0"/>
              </a:rPr>
              <a:t>35 </a:t>
            </a:r>
            <a:r>
              <a:rPr lang="ro-RO" sz="2800" dirty="0">
                <a:latin typeface="Cambria" panose="02040503050406030204" pitchFamily="18" charset="0"/>
              </a:rPr>
              <a:t>de săptămâni de cursuri, </a:t>
            </a:r>
            <a:r>
              <a:rPr lang="ro-RO" sz="2800" dirty="0" smtClean="0">
                <a:latin typeface="Cambria" panose="02040503050406030204" pitchFamily="18" charset="0"/>
              </a:rPr>
              <a:t>169 </a:t>
            </a:r>
            <a:r>
              <a:rPr lang="ro-RO" sz="2800" dirty="0">
                <a:latin typeface="Cambria" panose="02040503050406030204" pitchFamily="18" charset="0"/>
              </a:rPr>
              <a:t>de zile </a:t>
            </a:r>
            <a:r>
              <a:rPr lang="ro-RO" sz="2800" dirty="0" smtClean="0">
                <a:latin typeface="Cambria" panose="02040503050406030204" pitchFamily="18" charset="0"/>
              </a:rPr>
              <a:t>lucrătoare</a:t>
            </a:r>
          </a:p>
          <a:p>
            <a:pPr marL="411480" lvl="1" indent="0">
              <a:buNone/>
            </a:pPr>
            <a:endParaRPr lang="ro-RO" sz="2800" dirty="0" smtClean="0">
              <a:latin typeface="Cambria" panose="02040503050406030204" pitchFamily="18" charset="0"/>
            </a:endParaRPr>
          </a:p>
          <a:p>
            <a:pPr lvl="2">
              <a:buFontTx/>
              <a:buChar char="-"/>
            </a:pPr>
            <a:r>
              <a:rPr lang="ro-RO" sz="2800" dirty="0" smtClean="0">
                <a:latin typeface="Cambria" panose="02040503050406030204" pitchFamily="18" charset="0"/>
              </a:rPr>
              <a:t>semestrul </a:t>
            </a:r>
            <a:r>
              <a:rPr lang="ro-RO" sz="2800" dirty="0">
                <a:latin typeface="Cambria" panose="02040503050406030204" pitchFamily="18" charset="0"/>
              </a:rPr>
              <a:t>I (12 septembrie 2016 - 3 februarie 2017) </a:t>
            </a:r>
            <a:endParaRPr lang="ro-RO" sz="2800" dirty="0" smtClean="0">
              <a:latin typeface="Cambria" panose="02040503050406030204" pitchFamily="18" charset="0"/>
            </a:endParaRPr>
          </a:p>
          <a:p>
            <a:pPr lvl="2">
              <a:buFontTx/>
              <a:buChar char="-"/>
            </a:pPr>
            <a:r>
              <a:rPr lang="ro-RO" sz="2800" dirty="0" smtClean="0">
                <a:latin typeface="Cambria" panose="02040503050406030204" pitchFamily="18" charset="0"/>
              </a:rPr>
              <a:t>semestrul </a:t>
            </a:r>
            <a:r>
              <a:rPr lang="ro-RO" sz="2800" dirty="0">
                <a:latin typeface="Cambria" panose="02040503050406030204" pitchFamily="18" charset="0"/>
              </a:rPr>
              <a:t>al II-lea (13 februarie 2017 - 16 iunie 2017</a:t>
            </a:r>
            <a:r>
              <a:rPr lang="ro-RO" sz="2800" dirty="0" smtClean="0">
                <a:latin typeface="Cambria" panose="02040503050406030204" pitchFamily="18" charset="0"/>
              </a:rPr>
              <a:t>)</a:t>
            </a:r>
          </a:p>
          <a:p>
            <a:pPr lvl="1">
              <a:buFontTx/>
              <a:buChar char="-"/>
            </a:pPr>
            <a:endParaRPr lang="ro-RO" sz="2800" dirty="0">
              <a:latin typeface="Cambria" panose="02040503050406030204" pitchFamily="18" charset="0"/>
            </a:endParaRPr>
          </a:p>
          <a:p>
            <a:pPr lvl="3"/>
            <a:r>
              <a:rPr lang="ro-RO" sz="2800" dirty="0" smtClean="0">
                <a:latin typeface="Cambria" panose="02040503050406030204" pitchFamily="18" charset="0"/>
              </a:rPr>
              <a:t>26 </a:t>
            </a:r>
            <a:r>
              <a:rPr lang="ro-RO" sz="2800" dirty="0">
                <a:latin typeface="Cambria" panose="02040503050406030204" pitchFamily="18" charset="0"/>
              </a:rPr>
              <a:t>mai 2017 – </a:t>
            </a:r>
            <a:r>
              <a:rPr lang="ro-RO" sz="2800" dirty="0" smtClean="0">
                <a:latin typeface="Cambria" panose="02040503050406030204" pitchFamily="18" charset="0"/>
              </a:rPr>
              <a:t>încheierea cursurilor pentru clasa a </a:t>
            </a:r>
            <a:r>
              <a:rPr lang="ro-RO" sz="2800" dirty="0">
                <a:latin typeface="Cambria" panose="02040503050406030204" pitchFamily="18" charset="0"/>
              </a:rPr>
              <a:t>XII-a</a:t>
            </a:r>
          </a:p>
          <a:p>
            <a:pPr lvl="3"/>
            <a:r>
              <a:rPr lang="ro-RO" sz="2800" dirty="0">
                <a:latin typeface="Cambria" panose="02040503050406030204" pitchFamily="18" charset="0"/>
              </a:rPr>
              <a:t>9 iunie 2017 – încheierea cursurilor pentru clasa a</a:t>
            </a:r>
            <a:r>
              <a:rPr lang="ro-RO" sz="2800" dirty="0" smtClean="0">
                <a:latin typeface="Cambria" panose="02040503050406030204" pitchFamily="18" charset="0"/>
              </a:rPr>
              <a:t> </a:t>
            </a:r>
            <a:r>
              <a:rPr lang="ro-RO" sz="2800" dirty="0">
                <a:latin typeface="Cambria" panose="02040503050406030204" pitchFamily="18" charset="0"/>
              </a:rPr>
              <a:t>VIII-a</a:t>
            </a:r>
          </a:p>
          <a:p>
            <a:pPr lvl="3"/>
            <a:r>
              <a:rPr lang="ro-RO" sz="2800" dirty="0">
                <a:latin typeface="Cambria" panose="02040503050406030204" pitchFamily="18" charset="0"/>
              </a:rPr>
              <a:t>16 iunie 2017 – </a:t>
            </a:r>
            <a:r>
              <a:rPr lang="ro-RO" sz="2800" dirty="0" smtClean="0">
                <a:latin typeface="Cambria" panose="02040503050406030204" pitchFamily="18" charset="0"/>
              </a:rPr>
              <a:t>încheierea cursurilor</a:t>
            </a:r>
            <a:endParaRPr lang="ro-RO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12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o-RO" b="1" dirty="0" smtClean="0">
                <a:latin typeface="Cambria" panose="02040503050406030204" pitchFamily="18" charset="0"/>
              </a:rPr>
              <a:t>1. Structura anului școlar </a:t>
            </a:r>
            <a:r>
              <a:rPr lang="ro-RO" dirty="0" smtClean="0">
                <a:latin typeface="Cambria" panose="02040503050406030204" pitchFamily="18" charset="0"/>
              </a:rPr>
              <a:t>(OM 4577 / 20.07.2016)</a:t>
            </a:r>
          </a:p>
          <a:p>
            <a:endParaRPr lang="ro-RO" sz="1400" dirty="0" smtClean="0">
              <a:latin typeface="Cambria" panose="02040503050406030204" pitchFamily="18" charset="0"/>
            </a:endParaRPr>
          </a:p>
          <a:p>
            <a:pPr lvl="1"/>
            <a:endParaRPr lang="ro-RO" sz="2400" dirty="0">
              <a:latin typeface="Cambria" panose="02040503050406030204" pitchFamily="18" charset="0"/>
            </a:endParaRPr>
          </a:p>
          <a:p>
            <a:pPr marL="1885950" lvl="2" indent="-219075"/>
            <a:r>
              <a:rPr lang="ro-RO" sz="2700" dirty="0">
                <a:latin typeface="Cambria" panose="02040503050406030204" pitchFamily="18" charset="0"/>
              </a:rPr>
              <a:t>Vacanța de primăvară – două </a:t>
            </a:r>
            <a:r>
              <a:rPr lang="ro-RO" sz="2700" dirty="0" smtClean="0">
                <a:latin typeface="Cambria" panose="02040503050406030204" pitchFamily="18" charset="0"/>
              </a:rPr>
              <a:t>săptămâni</a:t>
            </a:r>
          </a:p>
          <a:p>
            <a:pPr marL="1885950" lvl="2" indent="-219075"/>
            <a:r>
              <a:rPr lang="ro-RO" sz="2700" dirty="0" smtClean="0">
                <a:latin typeface="Cambria" panose="02040503050406030204" pitchFamily="18" charset="0"/>
              </a:rPr>
              <a:t>Flexibilizarea </a:t>
            </a:r>
            <a:r>
              <a:rPr lang="ro-RO" sz="2700" dirty="0">
                <a:latin typeface="Cambria" panose="02040503050406030204" pitchFamily="18" charset="0"/>
              </a:rPr>
              <a:t>perioadei programului național </a:t>
            </a:r>
            <a:r>
              <a:rPr lang="en-US" sz="2700" dirty="0">
                <a:latin typeface="Cambria" panose="02040503050406030204" pitchFamily="18" charset="0"/>
              </a:rPr>
              <a:t>“</a:t>
            </a:r>
            <a:r>
              <a:rPr lang="ro-RO" sz="2700" dirty="0">
                <a:latin typeface="Cambria" panose="02040503050406030204" pitchFamily="18" charset="0"/>
              </a:rPr>
              <a:t>Școala </a:t>
            </a:r>
            <a:r>
              <a:rPr lang="ro-RO" sz="2700" dirty="0" smtClean="0">
                <a:latin typeface="Cambria" panose="02040503050406030204" pitchFamily="18" charset="0"/>
              </a:rPr>
              <a:t>altfel</a:t>
            </a:r>
            <a:r>
              <a:rPr lang="en-US" sz="2700" dirty="0" smtClean="0">
                <a:latin typeface="Cambria" panose="02040503050406030204" pitchFamily="18" charset="0"/>
              </a:rPr>
              <a:t>”</a:t>
            </a:r>
            <a:endParaRPr lang="ro-RO" sz="2700" dirty="0">
              <a:latin typeface="Cambria" panose="02040503050406030204" pitchFamily="18" charset="0"/>
            </a:endParaRPr>
          </a:p>
          <a:p>
            <a:pPr marL="1885950" lvl="2" indent="-219075"/>
            <a:r>
              <a:rPr lang="ro-RO" sz="2700" dirty="0" smtClean="0">
                <a:latin typeface="Cambria" panose="02040503050406030204" pitchFamily="18" charset="0"/>
              </a:rPr>
              <a:t>1 Iunie - Activități de Ziua Internațională a </a:t>
            </a:r>
            <a:r>
              <a:rPr lang="ro-RO" sz="2700" dirty="0">
                <a:latin typeface="Cambria" panose="02040503050406030204" pitchFamily="18" charset="0"/>
              </a:rPr>
              <a:t>C</a:t>
            </a:r>
            <a:r>
              <a:rPr lang="ro-RO" sz="2700" dirty="0" smtClean="0">
                <a:latin typeface="Cambria" panose="02040503050406030204" pitchFamily="18" charset="0"/>
              </a:rPr>
              <a:t>opilului</a:t>
            </a:r>
          </a:p>
          <a:p>
            <a:pPr marL="1885950" lvl="2" indent="-219075"/>
            <a:r>
              <a:rPr lang="ro-RO" sz="2700" dirty="0" smtClean="0">
                <a:latin typeface="Cambria" panose="02040503050406030204" pitchFamily="18" charset="0"/>
              </a:rPr>
              <a:t>Corelarea </a:t>
            </a:r>
            <a:r>
              <a:rPr lang="ro-RO" sz="2700" dirty="0">
                <a:latin typeface="Cambria" panose="02040503050406030204" pitchFamily="18" charset="0"/>
              </a:rPr>
              <a:t>perioadelor de vacanță / cursuri pentru optimizarea calendarelor examenelor și </a:t>
            </a:r>
            <a:r>
              <a:rPr lang="ro-RO" sz="2700" dirty="0" smtClean="0">
                <a:latin typeface="Cambria" panose="02040503050406030204" pitchFamily="18" charset="0"/>
              </a:rPr>
              <a:t>a concursurilor naționale</a:t>
            </a:r>
            <a:endParaRPr lang="ro-RO" sz="2700" dirty="0">
              <a:latin typeface="Cambria" panose="020405030504060302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902" y="3631046"/>
            <a:ext cx="943442" cy="94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65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o-RO" b="1" dirty="0" smtClean="0">
                <a:latin typeface="Cambria" panose="02040503050406030204" pitchFamily="18" charset="0"/>
              </a:rPr>
              <a:t>2. Examenele naționale</a:t>
            </a:r>
            <a:endParaRPr lang="ro-RO" dirty="0" smtClean="0">
              <a:latin typeface="Cambria" panose="02040503050406030204" pitchFamily="18" charset="0"/>
            </a:endParaRPr>
          </a:p>
          <a:p>
            <a:endParaRPr lang="ro-RO" sz="1400" dirty="0" smtClean="0">
              <a:latin typeface="Cambria" panose="02040503050406030204" pitchFamily="18" charset="0"/>
            </a:endParaRPr>
          </a:p>
          <a:p>
            <a:pPr lvl="1"/>
            <a:r>
              <a:rPr lang="ro-RO" dirty="0">
                <a:latin typeface="Cambria" panose="02040503050406030204" pitchFamily="18" charset="0"/>
              </a:rPr>
              <a:t>Bacalaureat – OM 5070 / 31.08.2016</a:t>
            </a:r>
          </a:p>
          <a:p>
            <a:pPr lvl="1"/>
            <a:r>
              <a:rPr lang="ro-RO" dirty="0">
                <a:latin typeface="Cambria" panose="02040503050406030204" pitchFamily="18" charset="0"/>
              </a:rPr>
              <a:t>Evaluare Națională a elevilor de clasa a VIII-a – OM 5071 / 31.08.2016</a:t>
            </a:r>
          </a:p>
          <a:p>
            <a:pPr lvl="1"/>
            <a:endParaRPr lang="ro-RO" sz="2400" dirty="0" smtClean="0">
              <a:latin typeface="Cambria" panose="02040503050406030204" pitchFamily="18" charset="0"/>
            </a:endParaRPr>
          </a:p>
          <a:p>
            <a:pPr lvl="1"/>
            <a:r>
              <a:rPr lang="ro-RO" sz="2400" dirty="0" smtClean="0">
                <a:latin typeface="Cambria" panose="02040503050406030204" pitchFamily="18" charset="0"/>
              </a:rPr>
              <a:t>2016:</a:t>
            </a:r>
          </a:p>
          <a:p>
            <a:pPr marL="1885950" lvl="2" indent="-219075"/>
            <a:r>
              <a:rPr lang="ro-RO" sz="2000" dirty="0" smtClean="0">
                <a:latin typeface="Cambria" panose="02040503050406030204" pitchFamily="18" charset="0"/>
              </a:rPr>
              <a:t>Reducerea </a:t>
            </a:r>
            <a:r>
              <a:rPr lang="ro-RO" sz="2000" dirty="0">
                <a:latin typeface="Cambria" panose="02040503050406030204" pitchFamily="18" charset="0"/>
              </a:rPr>
              <a:t>numărului actelor de corupție prin acțiuni de prevenire și </a:t>
            </a:r>
            <a:r>
              <a:rPr lang="ro-RO" sz="2000" dirty="0" smtClean="0">
                <a:latin typeface="Cambria" panose="02040503050406030204" pitchFamily="18" charset="0"/>
              </a:rPr>
              <a:t>combatere</a:t>
            </a:r>
          </a:p>
          <a:p>
            <a:pPr marL="1885950" lvl="2" indent="-219075"/>
            <a:r>
              <a:rPr lang="ro-RO" sz="2000" dirty="0" smtClean="0">
                <a:latin typeface="Cambria" panose="02040503050406030204" pitchFamily="18" charset="0"/>
              </a:rPr>
              <a:t>Suprapunerea </a:t>
            </a:r>
            <a:r>
              <a:rPr lang="ro-RO" sz="2000" dirty="0">
                <a:latin typeface="Cambria" panose="02040503050406030204" pitchFamily="18" charset="0"/>
              </a:rPr>
              <a:t>activităților din cadrul comisiilor de </a:t>
            </a:r>
            <a:r>
              <a:rPr lang="ro-RO" sz="2000" dirty="0" smtClean="0">
                <a:latin typeface="Cambria" panose="02040503050406030204" pitchFamily="18" charset="0"/>
              </a:rPr>
              <a:t>examene</a:t>
            </a:r>
          </a:p>
          <a:p>
            <a:pPr marL="1885950" lvl="2" indent="-219075"/>
            <a:r>
              <a:rPr lang="it-IT" sz="2000" dirty="0">
                <a:latin typeface="Cambria" panose="02040503050406030204" pitchFamily="18" charset="0"/>
              </a:rPr>
              <a:t>Divergențe exprimate de către opinia publică referitoare la modalitatea de stabilire a notei finale în urma contestațiilor</a:t>
            </a:r>
            <a:r>
              <a:rPr lang="ro-RO" sz="2000" dirty="0" smtClean="0">
                <a:latin typeface="Cambria" panose="02040503050406030204" pitchFamily="18" charset="0"/>
              </a:rPr>
              <a:t> </a:t>
            </a:r>
            <a:endParaRPr lang="ro-RO" sz="2000" dirty="0">
              <a:latin typeface="Cambria" panose="020405030504060302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877" y="4745471"/>
            <a:ext cx="943442" cy="94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303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ro-RO" b="1" dirty="0" smtClean="0">
                <a:latin typeface="Cambria" panose="02040503050406030204" pitchFamily="18" charset="0"/>
              </a:rPr>
              <a:t>2. Examenele naționale: noutăți în 2017</a:t>
            </a:r>
            <a:endParaRPr lang="ro-RO" dirty="0" smtClean="0">
              <a:latin typeface="Cambria" panose="02040503050406030204" pitchFamily="18" charset="0"/>
            </a:endParaRPr>
          </a:p>
          <a:p>
            <a:pPr algn="just"/>
            <a:endParaRPr lang="ro-RO" sz="1400" dirty="0" smtClean="0">
              <a:latin typeface="Cambria" panose="02040503050406030204" pitchFamily="18" charset="0"/>
            </a:endParaRPr>
          </a:p>
          <a:p>
            <a:pPr lvl="0" algn="just"/>
            <a:r>
              <a:rPr lang="ro-RO" sz="2600" dirty="0">
                <a:latin typeface="Cambria" panose="02040503050406030204" pitchFamily="18" charset="0"/>
              </a:rPr>
              <a:t>S-au optimizat calendarele pentru evitarea suprapunerilor și a suprasolicitării activităților de </a:t>
            </a:r>
            <a:r>
              <a:rPr lang="ro-RO" sz="2600" dirty="0" smtClean="0">
                <a:latin typeface="Cambria" panose="02040503050406030204" pitchFamily="18" charset="0"/>
              </a:rPr>
              <a:t>organizare</a:t>
            </a:r>
          </a:p>
          <a:p>
            <a:pPr lvl="0" algn="just"/>
            <a:endParaRPr lang="ro-RO" sz="2600" dirty="0">
              <a:latin typeface="Cambria" panose="02040503050406030204" pitchFamily="18" charset="0"/>
            </a:endParaRPr>
          </a:p>
          <a:p>
            <a:pPr algn="just"/>
            <a:r>
              <a:rPr lang="ro-RO" sz="2600" dirty="0">
                <a:latin typeface="Cambria" panose="02040503050406030204" pitchFamily="18" charset="0"/>
              </a:rPr>
              <a:t>S-a eliminat prevederea conform căreia nota finală după contestații se </a:t>
            </a:r>
            <a:r>
              <a:rPr lang="ro-RO" sz="2600" dirty="0" smtClean="0">
                <a:latin typeface="Cambria" panose="02040503050406030204" pitchFamily="18" charset="0"/>
              </a:rPr>
              <a:t>modifică </a:t>
            </a:r>
            <a:r>
              <a:rPr lang="ro-RO" sz="2600" dirty="0">
                <a:latin typeface="Cambria" panose="02040503050406030204" pitchFamily="18" charset="0"/>
              </a:rPr>
              <a:t>numai în cazul în </a:t>
            </a:r>
            <a:r>
              <a:rPr lang="ro-RO" sz="2600" dirty="0" smtClean="0">
                <a:latin typeface="Cambria" panose="02040503050406030204" pitchFamily="18" charset="0"/>
              </a:rPr>
              <a:t>care, </a:t>
            </a:r>
            <a:r>
              <a:rPr lang="ro-RO" sz="2600" dirty="0">
                <a:latin typeface="Cambria" panose="02040503050406030204" pitchFamily="18" charset="0"/>
              </a:rPr>
              <a:t>între nota inițială și nota de la </a:t>
            </a:r>
            <a:r>
              <a:rPr lang="ro-RO" sz="2600" dirty="0" smtClean="0">
                <a:latin typeface="Cambria" panose="02040503050406030204" pitchFamily="18" charset="0"/>
              </a:rPr>
              <a:t>contestații, există </a:t>
            </a:r>
            <a:r>
              <a:rPr lang="ro-RO" sz="2600" dirty="0">
                <a:latin typeface="Cambria" panose="02040503050406030204" pitchFamily="18" charset="0"/>
              </a:rPr>
              <a:t>o diferență de minimum 0,5 puncte</a:t>
            </a:r>
          </a:p>
        </p:txBody>
      </p:sp>
    </p:spTree>
    <p:extLst>
      <p:ext uri="{BB962C8B-B14F-4D97-AF65-F5344CB8AC3E}">
        <p14:creationId xmlns:p14="http://schemas.microsoft.com/office/powerpoint/2010/main" val="209935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ro-RO" b="1" dirty="0" smtClean="0">
                <a:latin typeface="Cambria" panose="02040503050406030204" pitchFamily="18" charset="0"/>
              </a:rPr>
              <a:t>3. Admiterea în învățământul liceal (OM 5079 / 31.08.2016)</a:t>
            </a:r>
            <a:endParaRPr lang="ro-RO" dirty="0" smtClean="0">
              <a:latin typeface="Cambria" panose="02040503050406030204" pitchFamily="18" charset="0"/>
            </a:endParaRPr>
          </a:p>
          <a:p>
            <a:pPr algn="just"/>
            <a:endParaRPr lang="ro-RO" sz="1400" dirty="0" smtClean="0">
              <a:latin typeface="Cambria" panose="02040503050406030204" pitchFamily="18" charset="0"/>
            </a:endParaRPr>
          </a:p>
          <a:p>
            <a:pPr lvl="0" algn="just"/>
            <a:r>
              <a:rPr lang="ro-RO" sz="2600" dirty="0">
                <a:latin typeface="Cambria" panose="02040503050406030204" pitchFamily="18" charset="0"/>
              </a:rPr>
              <a:t>În calculul mediei de admitere, ponderea mediei claselor V – VIII reprezintă 20% în comparație cu 25% în anul școlar </a:t>
            </a:r>
            <a:r>
              <a:rPr lang="ro-RO" sz="2600" dirty="0" smtClean="0">
                <a:latin typeface="Cambria" panose="02040503050406030204" pitchFamily="18" charset="0"/>
              </a:rPr>
              <a:t>actual</a:t>
            </a:r>
          </a:p>
          <a:p>
            <a:pPr lvl="0" algn="just"/>
            <a:endParaRPr lang="ro-RO" sz="2600" dirty="0">
              <a:latin typeface="Cambria" panose="02040503050406030204" pitchFamily="18" charset="0"/>
            </a:endParaRPr>
          </a:p>
          <a:p>
            <a:pPr lvl="0" algn="just"/>
            <a:r>
              <a:rPr lang="ro-RO" sz="2600" dirty="0">
                <a:latin typeface="Cambria" panose="02040503050406030204" pitchFamily="18" charset="0"/>
              </a:rPr>
              <a:t>Admiterea în liceu se va realiza într-o singură etapă computerizată, urmată de o etapă în care se vor analiza cazuri speciale. Astfel, admiterea se va finaliza mai </a:t>
            </a:r>
            <a:r>
              <a:rPr lang="ro-RO" sz="2600" dirty="0" smtClean="0">
                <a:latin typeface="Cambria" panose="02040503050406030204" pitchFamily="18" charset="0"/>
              </a:rPr>
              <a:t>repede.</a:t>
            </a:r>
            <a:endParaRPr lang="ro-RO" sz="2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947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ro-RO" b="1" dirty="0" smtClean="0">
                <a:latin typeface="Cambria" panose="02040503050406030204" pitchFamily="18" charset="0"/>
              </a:rPr>
              <a:t>4. Resurse umane</a:t>
            </a:r>
            <a:endParaRPr lang="ro-RO" dirty="0" smtClean="0">
              <a:latin typeface="Cambria" panose="02040503050406030204" pitchFamily="18" charset="0"/>
            </a:endParaRPr>
          </a:p>
          <a:p>
            <a:pPr algn="just"/>
            <a:endParaRPr lang="ro-RO" sz="1400" dirty="0" smtClean="0">
              <a:latin typeface="Cambria" panose="02040503050406030204" pitchFamily="18" charset="0"/>
            </a:endParaRPr>
          </a:p>
          <a:p>
            <a:pPr lvl="0" algn="just"/>
            <a:r>
              <a:rPr lang="ro-RO" sz="2600" dirty="0" smtClean="0">
                <a:latin typeface="Cambria" panose="02040503050406030204" pitchFamily="18" charset="0"/>
              </a:rPr>
              <a:t>Definitivat</a:t>
            </a:r>
          </a:p>
          <a:p>
            <a:pPr lvl="0" algn="just"/>
            <a:r>
              <a:rPr lang="ro-RO" sz="2600" dirty="0" smtClean="0">
                <a:latin typeface="Cambria" panose="02040503050406030204" pitchFamily="18" charset="0"/>
              </a:rPr>
              <a:t>Titularizare</a:t>
            </a:r>
          </a:p>
          <a:p>
            <a:pPr lvl="1" algn="just"/>
            <a:r>
              <a:rPr lang="ro-RO" sz="2400" dirty="0">
                <a:latin typeface="Cambria" panose="02040503050406030204" pitchFamily="18" charset="0"/>
              </a:rPr>
              <a:t>Metodologiile sunt în lucru, în etapa de consultare cu partenerii de dialog social, cu care deja s-au agreat calendarele de organizare și </a:t>
            </a:r>
            <a:r>
              <a:rPr lang="ro-RO" sz="2400" dirty="0" smtClean="0">
                <a:latin typeface="Cambria" panose="02040503050406030204" pitchFamily="18" charset="0"/>
              </a:rPr>
              <a:t>desfășurare </a:t>
            </a:r>
            <a:endParaRPr lang="ro-RO" sz="2400" dirty="0">
              <a:latin typeface="Cambria" panose="02040503050406030204" pitchFamily="18" charset="0"/>
            </a:endParaRPr>
          </a:p>
          <a:p>
            <a:pPr lvl="1" algn="just"/>
            <a:r>
              <a:rPr lang="ro-RO" sz="2400" dirty="0">
                <a:latin typeface="Cambria" panose="02040503050406030204" pitchFamily="18" charset="0"/>
              </a:rPr>
              <a:t>Examenul pentru definitivare în învățământ se va organiza în perioada vacanței de primăvară (luna aprilie</a:t>
            </a:r>
            <a:r>
              <a:rPr lang="ro-RO" sz="2400" dirty="0" smtClean="0">
                <a:latin typeface="Cambria" panose="02040503050406030204" pitchFamily="18" charset="0"/>
              </a:rPr>
              <a:t>)</a:t>
            </a:r>
            <a:endParaRPr lang="ro-RO" sz="2400" dirty="0">
              <a:latin typeface="Cambria" panose="02040503050406030204" pitchFamily="18" charset="0"/>
            </a:endParaRPr>
          </a:p>
          <a:p>
            <a:pPr lvl="1" algn="just"/>
            <a:r>
              <a:rPr lang="ro-RO" sz="2400" dirty="0">
                <a:latin typeface="Cambria" panose="02040503050406030204" pitchFamily="18" charset="0"/>
              </a:rPr>
              <a:t>Concursul pentru ocuparea posturilor didactice va avea loc în data de 12 iulie </a:t>
            </a:r>
            <a:r>
              <a:rPr lang="ro-RO" sz="2400" dirty="0" smtClean="0">
                <a:latin typeface="Cambria" panose="02040503050406030204" pitchFamily="18" charset="0"/>
              </a:rPr>
              <a:t>2017</a:t>
            </a:r>
            <a:endParaRPr lang="ro-RO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638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ro-RO" b="1" dirty="0" smtClean="0">
                <a:latin typeface="Cambria" panose="02040503050406030204" pitchFamily="18" charset="0"/>
              </a:rPr>
              <a:t>5. Programe naționale</a:t>
            </a:r>
            <a:endParaRPr lang="ro-RO" dirty="0" smtClean="0">
              <a:latin typeface="Cambria" panose="02040503050406030204" pitchFamily="18" charset="0"/>
            </a:endParaRPr>
          </a:p>
          <a:p>
            <a:pPr algn="just"/>
            <a:endParaRPr lang="ro-RO" sz="1400" dirty="0" smtClean="0">
              <a:latin typeface="Cambria" panose="02040503050406030204" pitchFamily="18" charset="0"/>
            </a:endParaRPr>
          </a:p>
          <a:p>
            <a:pPr marL="1971675" lvl="0" indent="-255588" algn="just"/>
            <a:r>
              <a:rPr lang="ro-RO" sz="2600" dirty="0">
                <a:latin typeface="Cambria" panose="02040503050406030204" pitchFamily="18" charset="0"/>
              </a:rPr>
              <a:t>Programul național “Școala altfel”</a:t>
            </a:r>
          </a:p>
          <a:p>
            <a:pPr marL="1971675" lvl="0" indent="-255588" algn="just"/>
            <a:r>
              <a:rPr lang="ro-RO" sz="2600" dirty="0">
                <a:latin typeface="Cambria" panose="02040503050406030204" pitchFamily="18" charset="0"/>
              </a:rPr>
              <a:t>Programul național de acordare a unui suport alimentar (“Masa caldă”)</a:t>
            </a:r>
          </a:p>
          <a:p>
            <a:pPr marL="1971675" lvl="0" indent="-255588" algn="just"/>
            <a:r>
              <a:rPr lang="ro-RO" sz="2600" dirty="0">
                <a:latin typeface="Cambria" panose="02040503050406030204" pitchFamily="18" charset="0"/>
              </a:rPr>
              <a:t>Fiecare copil în grădiniță</a:t>
            </a:r>
          </a:p>
          <a:p>
            <a:pPr marL="1971675" lvl="0" indent="-255588" algn="just"/>
            <a:r>
              <a:rPr lang="ro-RO" sz="2600" dirty="0">
                <a:latin typeface="Cambria" panose="02040503050406030204" pitchFamily="18" charset="0"/>
              </a:rPr>
              <a:t>Dezvoltarea învățământului profesional dual</a:t>
            </a:r>
            <a:endParaRPr lang="ro-RO" sz="2400" dirty="0">
              <a:latin typeface="Cambria" panose="020405030504060302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157" y="3563399"/>
            <a:ext cx="943442" cy="94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74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ro-RO" b="1" dirty="0" smtClean="0">
                <a:latin typeface="Cambria" panose="02040503050406030204" pitchFamily="18" charset="0"/>
              </a:rPr>
              <a:t>6. Politici naționale</a:t>
            </a:r>
            <a:endParaRPr lang="ro-RO" dirty="0" smtClean="0">
              <a:latin typeface="Cambria" panose="02040503050406030204" pitchFamily="18" charset="0"/>
            </a:endParaRPr>
          </a:p>
          <a:p>
            <a:pPr algn="just"/>
            <a:endParaRPr lang="ro-RO" sz="1400" dirty="0" smtClean="0">
              <a:latin typeface="Cambria" panose="02040503050406030204" pitchFamily="18" charset="0"/>
            </a:endParaRPr>
          </a:p>
          <a:p>
            <a:pPr marL="361950" lvl="0" indent="-255588" algn="just"/>
            <a:r>
              <a:rPr lang="ro-RO" sz="2600" dirty="0">
                <a:latin typeface="Cambria" panose="02040503050406030204" pitchFamily="18" charset="0"/>
              </a:rPr>
              <a:t>Asigurarea manualelor școlare pentru elevii claselor a XI-a și a XII-a</a:t>
            </a:r>
          </a:p>
          <a:p>
            <a:pPr marL="361950" lvl="0" indent="-255588" algn="just"/>
            <a:r>
              <a:rPr lang="ro-RO" sz="2600" dirty="0">
                <a:latin typeface="Cambria" panose="02040503050406030204" pitchFamily="18" charset="0"/>
              </a:rPr>
              <a:t>ROFUIP</a:t>
            </a:r>
          </a:p>
          <a:p>
            <a:pPr marL="361950" lvl="0" indent="-255588" algn="just"/>
            <a:r>
              <a:rPr lang="ro-RO" sz="2600" dirty="0">
                <a:latin typeface="Cambria" panose="02040503050406030204" pitchFamily="18" charset="0"/>
              </a:rPr>
              <a:t>Statutul elevului</a:t>
            </a:r>
          </a:p>
          <a:p>
            <a:pPr marL="361950" lvl="0" indent="-255588" algn="just"/>
            <a:r>
              <a:rPr lang="ro-RO" sz="2600" dirty="0">
                <a:latin typeface="Cambria" panose="02040503050406030204" pitchFamily="18" charset="0"/>
              </a:rPr>
              <a:t>Decontarea navetei elevilor</a:t>
            </a:r>
          </a:p>
          <a:p>
            <a:pPr marL="361950" lvl="0" indent="-255588" algn="just"/>
            <a:r>
              <a:rPr lang="ro-RO" sz="2600" dirty="0">
                <a:latin typeface="Cambria" panose="02040503050406030204" pitchFamily="18" charset="0"/>
              </a:rPr>
              <a:t>Profesionalizarea managementului școlar</a:t>
            </a:r>
          </a:p>
          <a:p>
            <a:pPr marL="361950" lvl="0" indent="-255588" algn="just"/>
            <a:r>
              <a:rPr lang="ro-RO" sz="2600" dirty="0">
                <a:latin typeface="Cambria" panose="02040503050406030204" pitchFamily="18" charset="0"/>
              </a:rPr>
              <a:t>Asigurarea securității în </a:t>
            </a:r>
            <a:r>
              <a:rPr lang="ro-RO" sz="2600" dirty="0" smtClean="0">
                <a:latin typeface="Cambria" panose="02040503050406030204" pitchFamily="18" charset="0"/>
              </a:rPr>
              <a:t>şcoli</a:t>
            </a:r>
            <a:endParaRPr lang="ro-RO" sz="2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20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chetaPrezentare-MENCS.potx" id="{CEBC279A-52B6-40BD-884B-8EEB46E1F00E}" vid="{6E442C6C-D939-42C6-ADA7-E0D8F9A4E3A9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D44557-C150-4AA7-97B1-62E8021520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MachetaPrezentare-MENCS (1)</Template>
  <TotalTime>0</TotalTime>
  <Words>475</Words>
  <Application>Microsoft Office PowerPoint</Application>
  <PresentationFormat>Widescreen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Cambria</vt:lpstr>
      <vt:lpstr>Georgia</vt:lpstr>
      <vt:lpstr>Trebuchet MS</vt:lpstr>
      <vt:lpstr>Wingdings 2</vt:lpstr>
      <vt:lpstr>Training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2016-05-18T08:17:56Z</dcterms:created>
  <dcterms:modified xsi:type="dcterms:W3CDTF">2016-09-01T08:18:27Z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TC034606049991</vt:lpwstr>
  </property>
</Properties>
</file>